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5" r:id="rId25"/>
    <p:sldId id="281" r:id="rId26"/>
    <p:sldId id="282" r:id="rId27"/>
    <p:sldId id="283" r:id="rId28"/>
    <p:sldId id="284"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8"/>
    <p:restoredTop sz="92987"/>
  </p:normalViewPr>
  <p:slideViewPr>
    <p:cSldViewPr snapToGrid="0" snapToObjects="1">
      <p:cViewPr varScale="1">
        <p:scale>
          <a:sx n="58" d="100"/>
          <a:sy n="58" d="100"/>
        </p:scale>
        <p:origin x="2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92E0A8-E6B2-A447-8B02-CC85E9E9F3CD}"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37108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92E0A8-E6B2-A447-8B02-CC85E9E9F3CD}"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09698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92E0A8-E6B2-A447-8B02-CC85E9E9F3CD}"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8974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92E0A8-E6B2-A447-8B02-CC85E9E9F3CD}"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5132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2E0A8-E6B2-A447-8B02-CC85E9E9F3CD}"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64707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92E0A8-E6B2-A447-8B02-CC85E9E9F3CD}"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32469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92E0A8-E6B2-A447-8B02-CC85E9E9F3CD}" type="datetimeFigureOut">
              <a:rPr lang="en-US" smtClean="0"/>
              <a:t>2/17/16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15750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92E0A8-E6B2-A447-8B02-CC85E9E9F3CD}" type="datetimeFigureOut">
              <a:rPr lang="en-US" smtClean="0"/>
              <a:t>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20827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E0A8-E6B2-A447-8B02-CC85E9E9F3CD}" type="datetimeFigureOut">
              <a:rPr lang="en-US" smtClean="0"/>
              <a:t>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4551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2E0A8-E6B2-A447-8B02-CC85E9E9F3CD}"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82162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2E0A8-E6B2-A447-8B02-CC85E9E9F3CD}"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F5D-A4C5-6F41-BE85-14C0011213BE}" type="slidenum">
              <a:rPr lang="en-US" smtClean="0"/>
              <a:t>‹#›</a:t>
            </a:fld>
            <a:endParaRPr lang="en-US"/>
          </a:p>
        </p:txBody>
      </p:sp>
    </p:spTree>
    <p:extLst>
      <p:ext uri="{BB962C8B-B14F-4D97-AF65-F5344CB8AC3E}">
        <p14:creationId xmlns:p14="http://schemas.microsoft.com/office/powerpoint/2010/main" val="15458650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2E0A8-E6B2-A447-8B02-CC85E9E9F3CD}" type="datetimeFigureOut">
              <a:rPr lang="en-US" smtClean="0"/>
              <a:t>2/17/16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D9F5D-A4C5-6F41-BE85-14C0011213BE}" type="slidenum">
              <a:rPr lang="en-US" smtClean="0"/>
              <a:t>‹#›</a:t>
            </a:fld>
            <a:endParaRPr lang="en-US"/>
          </a:p>
        </p:txBody>
      </p:sp>
    </p:spTree>
    <p:extLst>
      <p:ext uri="{BB962C8B-B14F-4D97-AF65-F5344CB8AC3E}">
        <p14:creationId xmlns:p14="http://schemas.microsoft.com/office/powerpoint/2010/main" val="56784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1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2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4192854" y="185660"/>
            <a:ext cx="5179739" cy="2387600"/>
          </a:xfrm>
        </p:spPr>
        <p:txBody>
          <a:bodyPr>
            <a:normAutofit/>
          </a:bodyPr>
          <a:lstStyle/>
          <a:p>
            <a:r>
              <a:rPr lang="en-US" sz="4800" dirty="0" smtClean="0">
                <a:solidFill>
                  <a:schemeClr val="bg1"/>
                </a:solidFill>
                <a:latin typeface="Abadi MT Condensed Extra Bold" charset="0"/>
                <a:ea typeface="Abadi MT Condensed Extra Bold" charset="0"/>
                <a:cs typeface="Abadi MT Condensed Extra Bold" charset="0"/>
              </a:rPr>
              <a:t>A </a:t>
            </a:r>
            <a:r>
              <a:rPr lang="en-US" sz="4800" dirty="0" smtClean="0">
                <a:solidFill>
                  <a:schemeClr val="bg1"/>
                </a:solidFill>
                <a:latin typeface="Abadi MT Condensed Extra Bold" charset="0"/>
                <a:ea typeface="Abadi MT Condensed Extra Bold" charset="0"/>
                <a:cs typeface="Abadi MT Condensed Extra Bold" charset="0"/>
              </a:rPr>
              <a:t>Simple</a:t>
            </a:r>
            <a:r>
              <a:rPr lang="en-US" sz="4800" dirty="0" smtClean="0">
                <a:solidFill>
                  <a:schemeClr val="bg1"/>
                </a:solidFill>
                <a:latin typeface="Abadi MT Condensed Extra Bold" charset="0"/>
                <a:ea typeface="Abadi MT Condensed Extra Bold" charset="0"/>
                <a:cs typeface="Abadi MT Condensed Extra Bold" charset="0"/>
              </a:rPr>
              <a:t> Plan for </a:t>
            </a:r>
            <a:r>
              <a:rPr lang="en-US" sz="4800" dirty="0" smtClean="0">
                <a:solidFill>
                  <a:schemeClr val="bg1"/>
                </a:solidFill>
                <a:latin typeface="Abadi MT Condensed Extra Bold" charset="0"/>
                <a:ea typeface="Abadi MT Condensed Extra Bold" charset="0"/>
                <a:cs typeface="Abadi MT Condensed Extra Bold" charset="0"/>
              </a:rPr>
              <a:t/>
            </a:r>
            <a:br>
              <a:rPr lang="en-US" sz="4800" dirty="0" smtClean="0">
                <a:solidFill>
                  <a:schemeClr val="bg1"/>
                </a:solidFill>
                <a:latin typeface="Abadi MT Condensed Extra Bold" charset="0"/>
                <a:ea typeface="Abadi MT Condensed Extra Bold" charset="0"/>
                <a:cs typeface="Abadi MT Condensed Extra Bold" charset="0"/>
              </a:rPr>
            </a:br>
            <a:r>
              <a:rPr lang="en-US" sz="4800" dirty="0" smtClean="0">
                <a:solidFill>
                  <a:srgbClr val="C00000"/>
                </a:solidFill>
                <a:latin typeface="Abadi MT Condensed Extra Bold" charset="0"/>
                <a:ea typeface="Abadi MT Condensed Extra Bold" charset="0"/>
                <a:cs typeface="Abadi MT Condensed Extra Bold" charset="0"/>
              </a:rPr>
              <a:t>INTERCESSORY PRAYER</a:t>
            </a:r>
            <a:endParaRPr lang="en-US" sz="4800" dirty="0">
              <a:solidFill>
                <a:srgbClr val="C00000"/>
              </a:solidFill>
              <a:latin typeface="Abadi MT Condensed Extra Bold" charset="0"/>
              <a:ea typeface="Abadi MT Condensed Extra Bold" charset="0"/>
              <a:cs typeface="Abadi MT Condensed Extra Bold" charset="0"/>
            </a:endParaRPr>
          </a:p>
        </p:txBody>
      </p:sp>
      <p:sp>
        <p:nvSpPr>
          <p:cNvPr id="3" name="Subtitle 2"/>
          <p:cNvSpPr>
            <a:spLocks noGrp="1"/>
          </p:cNvSpPr>
          <p:nvPr>
            <p:ph type="subTitle" idx="1"/>
          </p:nvPr>
        </p:nvSpPr>
        <p:spPr>
          <a:xfrm>
            <a:off x="4711388" y="6122208"/>
            <a:ext cx="6858000" cy="992262"/>
          </a:xfrm>
        </p:spPr>
        <p:txBody>
          <a:bodyPr>
            <a:normAutofit/>
          </a:bodyPr>
          <a:lstStyle/>
          <a:p>
            <a:r>
              <a:rPr lang="en-US" sz="1800" dirty="0" smtClean="0">
                <a:solidFill>
                  <a:schemeClr val="bg1"/>
                </a:solidFill>
                <a:latin typeface="Abadi MT Condensed Extra Bold" charset="0"/>
                <a:ea typeface="Abadi MT Condensed Extra Bold" charset="0"/>
                <a:cs typeface="Abadi MT Condensed Extra Bold" charset="0"/>
              </a:rPr>
              <a:t>General Conference </a:t>
            </a:r>
          </a:p>
          <a:p>
            <a:r>
              <a:rPr lang="en-US" sz="1800" dirty="0" smtClean="0">
                <a:solidFill>
                  <a:schemeClr val="bg1"/>
                </a:solidFill>
                <a:latin typeface="Abadi MT Condensed Extra Bold" charset="0"/>
                <a:ea typeface="Abadi MT Condensed Extra Bold" charset="0"/>
                <a:cs typeface="Abadi MT Condensed Extra Bold" charset="0"/>
              </a:rPr>
              <a:t>Women’s Ministries</a:t>
            </a:r>
            <a:endParaRPr lang="en-US" sz="1800" dirty="0">
              <a:solidFill>
                <a:schemeClr val="bg1"/>
              </a:solidFill>
              <a:latin typeface="Abadi MT Condensed Extra Bold" charset="0"/>
              <a:ea typeface="Abadi MT Condensed Extra Bold" charset="0"/>
              <a:cs typeface="Abadi MT Condensed Extra Bold" charset="0"/>
            </a:endParaRPr>
          </a:p>
        </p:txBody>
      </p:sp>
      <p:pic>
        <p:nvPicPr>
          <p:cNvPr id="5" name="Picture 7" descr="WMLOGO-smal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0077" y="5759838"/>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5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628650" y="2293977"/>
            <a:ext cx="7886700" cy="4351338"/>
          </a:xfrm>
        </p:spPr>
        <p:txBody>
          <a:bodyPr>
            <a:normAutofit/>
          </a:bodyPr>
          <a:lstStyle/>
          <a:p>
            <a:pPr>
              <a:lnSpc>
                <a:spcPct val="100000"/>
              </a:lnSpc>
            </a:pPr>
            <a:r>
              <a:rPr lang="en-US" sz="3200" b="1" dirty="0">
                <a:solidFill>
                  <a:srgbClr val="C00000"/>
                </a:solidFill>
              </a:rPr>
              <a:t>Half-Day of </a:t>
            </a:r>
            <a:r>
              <a:rPr lang="en-US" sz="3200" b="1" dirty="0" smtClean="0">
                <a:solidFill>
                  <a:srgbClr val="C00000"/>
                </a:solidFill>
              </a:rPr>
              <a:t>Prayer -</a:t>
            </a:r>
            <a:r>
              <a:rPr lang="en-US" sz="3200" dirty="0" smtClean="0"/>
              <a:t> </a:t>
            </a:r>
            <a:r>
              <a:rPr lang="en-US" sz="3200" dirty="0"/>
              <a:t>Once a week it is beneficial to spend a half-day of fasting prayer with God, from 6 a.m. to 12 noon if at all possible. Use the Steps, spending a half hour on each. For variety you may wish to mix them up rather than doing them in order. </a:t>
            </a:r>
            <a:r>
              <a:rPr lang="en-US" sz="3200" i="1" dirty="0">
                <a:solidFill>
                  <a:srgbClr val="002060"/>
                </a:solidFill>
              </a:rPr>
              <a:t>Give yourself a 10 minute break each hour or a 5 minute break each half hour. </a:t>
            </a:r>
          </a:p>
          <a:p>
            <a:pPr>
              <a:lnSpc>
                <a:spcPct val="100000"/>
              </a:lnSpc>
            </a:pPr>
            <a:endParaRPr lang="en-US" sz="3200" dirty="0"/>
          </a:p>
        </p:txBody>
      </p:sp>
    </p:spTree>
    <p:extLst>
      <p:ext uri="{BB962C8B-B14F-4D97-AF65-F5344CB8AC3E}">
        <p14:creationId xmlns:p14="http://schemas.microsoft.com/office/powerpoint/2010/main" val="117657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271813" y="2115555"/>
            <a:ext cx="8649163" cy="4106826"/>
          </a:xfrm>
        </p:spPr>
        <p:txBody>
          <a:bodyPr>
            <a:noAutofit/>
          </a:bodyPr>
          <a:lstStyle/>
          <a:p>
            <a:r>
              <a:rPr lang="en-US" sz="3200" b="1" dirty="0">
                <a:solidFill>
                  <a:srgbClr val="C00000"/>
                </a:solidFill>
              </a:rPr>
              <a:t>Monthly Personal </a:t>
            </a:r>
            <a:r>
              <a:rPr lang="en-US" sz="3200" b="1" dirty="0" smtClean="0">
                <a:solidFill>
                  <a:srgbClr val="C00000"/>
                </a:solidFill>
              </a:rPr>
              <a:t>Retreat </a:t>
            </a:r>
            <a:r>
              <a:rPr lang="en-US" sz="3200" dirty="0" smtClean="0"/>
              <a:t>- </a:t>
            </a:r>
            <a:r>
              <a:rPr lang="en-US" sz="3200" dirty="0"/>
              <a:t>Every month plan to spend a day and a half in intercessory prayer, perhaps the first or last Monday evening and Tuesday of the month. If possible, go to a local retreat center for an overnight with God so as to have no distractions. Use the Steps of Prayer for 12 hours of intercession—one hour for each. Include a 10 minute break each hour, and begin each hour with the first three steps. </a:t>
            </a:r>
          </a:p>
        </p:txBody>
      </p:sp>
    </p:spTree>
    <p:extLst>
      <p:ext uri="{BB962C8B-B14F-4D97-AF65-F5344CB8AC3E}">
        <p14:creationId xmlns:p14="http://schemas.microsoft.com/office/powerpoint/2010/main" val="190527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338720" y="2383185"/>
            <a:ext cx="8515350" cy="3326239"/>
          </a:xfrm>
        </p:spPr>
        <p:txBody>
          <a:bodyPr>
            <a:normAutofit/>
          </a:bodyPr>
          <a:lstStyle/>
          <a:p>
            <a:pPr>
              <a:lnSpc>
                <a:spcPct val="100000"/>
              </a:lnSpc>
            </a:pPr>
            <a:r>
              <a:rPr lang="en-US" sz="3200" b="1" dirty="0">
                <a:solidFill>
                  <a:srgbClr val="C00000"/>
                </a:solidFill>
              </a:rPr>
              <a:t>Prayer Groups/Partners </a:t>
            </a:r>
            <a:r>
              <a:rPr lang="en-US" sz="3200" dirty="0" smtClean="0"/>
              <a:t>-</a:t>
            </a:r>
            <a:r>
              <a:rPr lang="en-US" sz="3200" dirty="0"/>
              <a:t>With your prayer partner or a small group of people, walk through the Steps of Prayer together. Each of you offers God a sentence or two on each Step as the Spirit leads. </a:t>
            </a:r>
            <a:r>
              <a:rPr lang="en-US" sz="3200" i="1" dirty="0">
                <a:solidFill>
                  <a:srgbClr val="002060"/>
                </a:solidFill>
              </a:rPr>
              <a:t>Praying with a partner or small group can be refreshing. </a:t>
            </a:r>
          </a:p>
          <a:p>
            <a:pPr>
              <a:lnSpc>
                <a:spcPct val="100000"/>
              </a:lnSpc>
            </a:pPr>
            <a:endParaRPr lang="en-US" sz="3200" dirty="0"/>
          </a:p>
        </p:txBody>
      </p:sp>
    </p:spTree>
    <p:extLst>
      <p:ext uri="{BB962C8B-B14F-4D97-AF65-F5344CB8AC3E}">
        <p14:creationId xmlns:p14="http://schemas.microsoft.com/office/powerpoint/2010/main" val="106049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628650" y="2516999"/>
            <a:ext cx="7556345" cy="3014004"/>
          </a:xfrm>
        </p:spPr>
        <p:txBody>
          <a:bodyPr>
            <a:normAutofit/>
          </a:bodyPr>
          <a:lstStyle/>
          <a:p>
            <a:pPr>
              <a:lnSpc>
                <a:spcPct val="100000"/>
              </a:lnSpc>
            </a:pPr>
            <a:r>
              <a:rPr lang="en-US" sz="3200" b="1" dirty="0">
                <a:solidFill>
                  <a:srgbClr val="C00000"/>
                </a:solidFill>
              </a:rPr>
              <a:t>Whole Church Prayer Concerts </a:t>
            </a:r>
            <a:r>
              <a:rPr lang="en-US" sz="3200" dirty="0"/>
              <a:t>- A concert of prayer is a partial day dedicated to prayer in the church. </a:t>
            </a:r>
          </a:p>
        </p:txBody>
      </p:sp>
    </p:spTree>
    <p:extLst>
      <p:ext uri="{BB962C8B-B14F-4D97-AF65-F5344CB8AC3E}">
        <p14:creationId xmlns:p14="http://schemas.microsoft.com/office/powerpoint/2010/main" val="173774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811170"/>
            <a:ext cx="7886700" cy="1325563"/>
          </a:xfrm>
        </p:spPr>
        <p:txBody>
          <a:bodyPr/>
          <a:lstStyle/>
          <a:p>
            <a:r>
              <a:rPr lang="en-US" b="1" dirty="0">
                <a:solidFill>
                  <a:srgbClr val="002060"/>
                </a:solidFill>
                <a:latin typeface="+mn-lt"/>
              </a:rPr>
              <a:t>The Day-Long </a:t>
            </a:r>
            <a:r>
              <a:rPr lang="en-US" b="1" dirty="0">
                <a:solidFill>
                  <a:schemeClr val="bg1"/>
                </a:solidFill>
                <a:latin typeface="+mn-lt"/>
              </a:rPr>
              <a:t>Intercessor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86" y="1997275"/>
            <a:ext cx="8529789" cy="4860725"/>
          </a:xfrm>
          <a:prstGeom prst="rect">
            <a:avLst/>
          </a:prstGeom>
          <a:ln>
            <a:noFill/>
          </a:ln>
          <a:effectLst>
            <a:softEdge rad="112500"/>
          </a:effectLst>
        </p:spPr>
      </p:pic>
    </p:spTree>
    <p:extLst>
      <p:ext uri="{BB962C8B-B14F-4D97-AF65-F5344CB8AC3E}">
        <p14:creationId xmlns:p14="http://schemas.microsoft.com/office/powerpoint/2010/main" val="9441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294115" y="766568"/>
            <a:ext cx="7886700" cy="1325563"/>
          </a:xfrm>
        </p:spPr>
        <p:txBody>
          <a:bodyPr/>
          <a:lstStyle/>
          <a:p>
            <a:r>
              <a:rPr lang="en-US" b="1" dirty="0">
                <a:solidFill>
                  <a:srgbClr val="002060"/>
                </a:solidFill>
                <a:latin typeface="+mn-lt"/>
              </a:rPr>
              <a:t>TOP OF EVERY HOUR </a:t>
            </a:r>
          </a:p>
        </p:txBody>
      </p:sp>
      <p:sp>
        <p:nvSpPr>
          <p:cNvPr id="3" name="Content Placeholder 2"/>
          <p:cNvSpPr>
            <a:spLocks noGrp="1"/>
          </p:cNvSpPr>
          <p:nvPr>
            <p:ph idx="1"/>
          </p:nvPr>
        </p:nvSpPr>
        <p:spPr>
          <a:xfrm>
            <a:off x="628650" y="2516999"/>
            <a:ext cx="4300189" cy="2099604"/>
          </a:xfrm>
        </p:spPr>
        <p:txBody>
          <a:bodyPr>
            <a:noAutofit/>
          </a:bodyPr>
          <a:lstStyle/>
          <a:p>
            <a:r>
              <a:rPr lang="en-US" sz="3200" dirty="0"/>
              <a:t>At the top of every hour, begin a new step of intercession. This keeps one focused and moving along in the intercessory prayer time.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0854" y="2092131"/>
            <a:ext cx="2948720" cy="4338394"/>
          </a:xfrm>
          <a:prstGeom prst="rect">
            <a:avLst/>
          </a:prstGeom>
          <a:ln>
            <a:noFill/>
          </a:ln>
          <a:effectLst>
            <a:softEdge rad="112500"/>
          </a:effectLst>
        </p:spPr>
      </p:pic>
    </p:spTree>
    <p:extLst>
      <p:ext uri="{BB962C8B-B14F-4D97-AF65-F5344CB8AC3E}">
        <p14:creationId xmlns:p14="http://schemas.microsoft.com/office/powerpoint/2010/main" val="155471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855777"/>
            <a:ext cx="7886700" cy="1325563"/>
          </a:xfrm>
        </p:spPr>
        <p:txBody>
          <a:bodyPr/>
          <a:lstStyle/>
          <a:p>
            <a:r>
              <a:rPr lang="en-US" b="1">
                <a:solidFill>
                  <a:srgbClr val="002060"/>
                </a:solidFill>
                <a:latin typeface="+mn-lt"/>
              </a:rPr>
              <a:t>FIRST 10 MINUTES </a:t>
            </a:r>
          </a:p>
        </p:txBody>
      </p:sp>
      <p:sp>
        <p:nvSpPr>
          <p:cNvPr id="3" name="Content Placeholder 2"/>
          <p:cNvSpPr>
            <a:spLocks noGrp="1"/>
          </p:cNvSpPr>
          <p:nvPr>
            <p:ph idx="1"/>
          </p:nvPr>
        </p:nvSpPr>
        <p:spPr>
          <a:xfrm>
            <a:off x="517140" y="2877015"/>
            <a:ext cx="4612421" cy="2453265"/>
          </a:xfrm>
        </p:spPr>
        <p:txBody>
          <a:bodyPr>
            <a:normAutofit/>
          </a:bodyPr>
          <a:lstStyle/>
          <a:p>
            <a:r>
              <a:rPr lang="en-US" sz="3200" dirty="0"/>
              <a:t>The first 10 minutes are preparatory, a time to use the first 3 steps of stillness, worship, and thanksgiving.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3637" y="2754981"/>
            <a:ext cx="4185759" cy="2788819"/>
          </a:xfrm>
          <a:prstGeom prst="rect">
            <a:avLst/>
          </a:prstGeom>
          <a:ln>
            <a:noFill/>
          </a:ln>
          <a:effectLst>
            <a:softEdge rad="112500"/>
          </a:effectLst>
        </p:spPr>
      </p:pic>
    </p:spTree>
    <p:extLst>
      <p:ext uri="{BB962C8B-B14F-4D97-AF65-F5344CB8AC3E}">
        <p14:creationId xmlns:p14="http://schemas.microsoft.com/office/powerpoint/2010/main" val="146843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855778"/>
            <a:ext cx="7886700" cy="1325563"/>
          </a:xfrm>
        </p:spPr>
        <p:txBody>
          <a:bodyPr/>
          <a:lstStyle/>
          <a:p>
            <a:r>
              <a:rPr lang="en-US" b="1">
                <a:solidFill>
                  <a:srgbClr val="002060"/>
                </a:solidFill>
                <a:latin typeface="+mn-lt"/>
              </a:rPr>
              <a:t>40 MINUTES OF INTERCESSION </a:t>
            </a:r>
            <a:endParaRPr lang="en-US" b="1" dirty="0">
              <a:solidFill>
                <a:srgbClr val="002060"/>
              </a:solidFill>
              <a:latin typeface="+mn-lt"/>
            </a:endParaRPr>
          </a:p>
        </p:txBody>
      </p:sp>
      <p:sp>
        <p:nvSpPr>
          <p:cNvPr id="3" name="Content Placeholder 2"/>
          <p:cNvSpPr>
            <a:spLocks noGrp="1"/>
          </p:cNvSpPr>
          <p:nvPr>
            <p:ph idx="1"/>
          </p:nvPr>
        </p:nvSpPr>
        <p:spPr>
          <a:xfrm>
            <a:off x="628650" y="2561605"/>
            <a:ext cx="4210979" cy="2278024"/>
          </a:xfrm>
        </p:spPr>
        <p:txBody>
          <a:bodyPr>
            <a:noAutofit/>
          </a:bodyPr>
          <a:lstStyle/>
          <a:p>
            <a:r>
              <a:rPr lang="en-US" sz="3200" dirty="0" smtClean="0"/>
              <a:t>Each </a:t>
            </a:r>
            <a:r>
              <a:rPr lang="en-US" sz="3200" dirty="0"/>
              <a:t>hour is composed of a solid 40 minutes of intercession on the step at hand.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8278" y="2181341"/>
            <a:ext cx="2964399" cy="4446598"/>
          </a:xfrm>
          <a:prstGeom prst="rect">
            <a:avLst/>
          </a:prstGeom>
          <a:ln>
            <a:noFill/>
          </a:ln>
          <a:effectLst>
            <a:softEdge rad="112500"/>
          </a:effectLst>
        </p:spPr>
      </p:pic>
    </p:spTree>
    <p:extLst>
      <p:ext uri="{BB962C8B-B14F-4D97-AF65-F5344CB8AC3E}">
        <p14:creationId xmlns:p14="http://schemas.microsoft.com/office/powerpoint/2010/main" val="85510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06348" y="766567"/>
            <a:ext cx="7886700" cy="1325563"/>
          </a:xfrm>
        </p:spPr>
        <p:txBody>
          <a:bodyPr/>
          <a:lstStyle/>
          <a:p>
            <a:r>
              <a:rPr lang="en-US" b="1">
                <a:solidFill>
                  <a:srgbClr val="002060"/>
                </a:solidFill>
                <a:latin typeface="+mn-lt"/>
              </a:rPr>
              <a:t>LAST TEN MINUTES </a:t>
            </a:r>
          </a:p>
        </p:txBody>
      </p:sp>
      <p:sp>
        <p:nvSpPr>
          <p:cNvPr id="3" name="Content Placeholder 2"/>
          <p:cNvSpPr>
            <a:spLocks noGrp="1"/>
          </p:cNvSpPr>
          <p:nvPr>
            <p:ph idx="1"/>
          </p:nvPr>
        </p:nvSpPr>
        <p:spPr>
          <a:xfrm>
            <a:off x="873976" y="2494693"/>
            <a:ext cx="4456306" cy="3014004"/>
          </a:xfrm>
        </p:spPr>
        <p:txBody>
          <a:bodyPr/>
          <a:lstStyle/>
          <a:p>
            <a:r>
              <a:rPr lang="en-US" dirty="0"/>
              <a:t>Use the last 10 minutes of every hour for a break. You are only human and need to break your routine to keep from weariness. Take a bathroom break, or a tea or juice break.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2405" y="2092130"/>
            <a:ext cx="2700643" cy="4316221"/>
          </a:xfrm>
          <a:prstGeom prst="rect">
            <a:avLst/>
          </a:prstGeom>
          <a:ln>
            <a:noFill/>
          </a:ln>
          <a:effectLst>
            <a:softEdge rad="112500"/>
          </a:effectLst>
        </p:spPr>
      </p:pic>
    </p:spTree>
    <p:extLst>
      <p:ext uri="{BB962C8B-B14F-4D97-AF65-F5344CB8AC3E}">
        <p14:creationId xmlns:p14="http://schemas.microsoft.com/office/powerpoint/2010/main" val="103001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588149"/>
            <a:ext cx="7886700" cy="1325563"/>
          </a:xfrm>
        </p:spPr>
        <p:txBody>
          <a:bodyPr/>
          <a:lstStyle/>
          <a:p>
            <a:r>
              <a:rPr lang="en-US" b="1" dirty="0">
                <a:solidFill>
                  <a:schemeClr val="bg1"/>
                </a:solidFill>
                <a:latin typeface="+mn-lt"/>
              </a:rPr>
              <a:t>A One Day </a:t>
            </a:r>
            <a:r>
              <a:rPr lang="en-US" b="1" dirty="0">
                <a:solidFill>
                  <a:srgbClr val="002060"/>
                </a:solidFill>
                <a:latin typeface="+mn-lt"/>
              </a:rPr>
              <a:t>Prayer Retreat </a:t>
            </a:r>
          </a:p>
        </p:txBody>
      </p:sp>
      <p:sp>
        <p:nvSpPr>
          <p:cNvPr id="3" name="Content Placeholder 2"/>
          <p:cNvSpPr>
            <a:spLocks noGrp="1"/>
          </p:cNvSpPr>
          <p:nvPr>
            <p:ph idx="1"/>
          </p:nvPr>
        </p:nvSpPr>
        <p:spPr>
          <a:xfrm>
            <a:off x="628650" y="2249369"/>
            <a:ext cx="7886700" cy="4351338"/>
          </a:xfrm>
        </p:spPr>
        <p:txBody>
          <a:bodyPr>
            <a:normAutofit/>
          </a:bodyPr>
          <a:lstStyle/>
          <a:p>
            <a:pPr marL="0" indent="0" algn="ctr">
              <a:buNone/>
            </a:pPr>
            <a:r>
              <a:rPr lang="en-US" sz="3200" dirty="0" smtClean="0">
                <a:solidFill>
                  <a:srgbClr val="002060"/>
                </a:solidFill>
              </a:rPr>
              <a:t>Extended </a:t>
            </a:r>
            <a:r>
              <a:rPr lang="en-US" sz="3200" dirty="0">
                <a:solidFill>
                  <a:srgbClr val="002060"/>
                </a:solidFill>
              </a:rPr>
              <a:t>prayer retreats alone with God are both biblical and helpful in developing an intimate relationship with God. God longs to walk with you in the cool of the day as He did with Adam. But we rarely spend time with Him, and when we do, we are often in a hurry to get on to other activities. We need to take time to be holy. </a:t>
            </a:r>
          </a:p>
          <a:p>
            <a:pPr algn="ctr"/>
            <a:endParaRPr lang="en-US" sz="3200" dirty="0">
              <a:solidFill>
                <a:srgbClr val="002060"/>
              </a:solidFill>
            </a:endParaRPr>
          </a:p>
        </p:txBody>
      </p:sp>
    </p:spTree>
    <p:extLst>
      <p:ext uri="{BB962C8B-B14F-4D97-AF65-F5344CB8AC3E}">
        <p14:creationId xmlns:p14="http://schemas.microsoft.com/office/powerpoint/2010/main" val="45591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3" name="Content Placeholder 2"/>
          <p:cNvSpPr>
            <a:spLocks noGrp="1"/>
          </p:cNvSpPr>
          <p:nvPr>
            <p:ph idx="1"/>
          </p:nvPr>
        </p:nvSpPr>
        <p:spPr>
          <a:xfrm>
            <a:off x="249511" y="2137860"/>
            <a:ext cx="5816752" cy="3370845"/>
          </a:xfrm>
        </p:spPr>
        <p:txBody>
          <a:bodyPr>
            <a:noAutofit/>
          </a:bodyPr>
          <a:lstStyle/>
          <a:p>
            <a:pPr marL="0" indent="0" algn="ctr">
              <a:lnSpc>
                <a:spcPct val="100000"/>
              </a:lnSpc>
              <a:buNone/>
            </a:pPr>
            <a:r>
              <a:rPr lang="en-US" dirty="0">
                <a:ea typeface="Book Antiqua" charset="0"/>
                <a:cs typeface="Book Antiqua" charset="0"/>
              </a:rPr>
              <a:t>For I know the plans I have for you," declares the LORD, "plans to prosper you and not to harm you, plans to give you hope and a future. </a:t>
            </a:r>
            <a:r>
              <a:rPr lang="en-US" dirty="0" smtClean="0">
                <a:ea typeface="Book Antiqua" charset="0"/>
                <a:cs typeface="Book Antiqua" charset="0"/>
              </a:rPr>
              <a:t>Then </a:t>
            </a:r>
            <a:r>
              <a:rPr lang="en-US" dirty="0">
                <a:ea typeface="Book Antiqua" charset="0"/>
                <a:cs typeface="Book Antiqua" charset="0"/>
              </a:rPr>
              <a:t>you will call upon me and come and pray to me, and I will listen to you. You will seek me and </a:t>
            </a:r>
            <a:r>
              <a:rPr lang="en-US" dirty="0" smtClean="0">
                <a:ea typeface="Book Antiqua" charset="0"/>
                <a:cs typeface="Book Antiqua" charset="0"/>
              </a:rPr>
              <a:t>and </a:t>
            </a:r>
            <a:r>
              <a:rPr lang="en-US" dirty="0">
                <a:ea typeface="Book Antiqua" charset="0"/>
                <a:cs typeface="Book Antiqua" charset="0"/>
              </a:rPr>
              <a:t>me when you seek me with all your heart. </a:t>
            </a:r>
            <a:endParaRPr lang="en-US" dirty="0" smtClean="0">
              <a:ea typeface="Book Antiqua" charset="0"/>
              <a:cs typeface="Book Antiqua" charset="0"/>
            </a:endParaRPr>
          </a:p>
          <a:p>
            <a:pPr marL="0" indent="0" algn="ctr">
              <a:lnSpc>
                <a:spcPct val="100000"/>
              </a:lnSpc>
              <a:buNone/>
            </a:pPr>
            <a:r>
              <a:rPr lang="en-US" dirty="0" smtClean="0">
                <a:ea typeface="Book Antiqua" charset="0"/>
                <a:cs typeface="Book Antiqua" charset="0"/>
              </a:rPr>
              <a:t>Jeremiah 29:11-13</a:t>
            </a:r>
            <a:endParaRPr lang="en-US" dirty="0">
              <a:ea typeface="Book Antiqua" charset="0"/>
              <a:cs typeface="Book Antiqua" charset="0"/>
            </a:endParaRPr>
          </a:p>
        </p:txBody>
      </p:sp>
      <p:pic>
        <p:nvPicPr>
          <p:cNvPr id="7" name="Picture 6"/>
          <p:cNvPicPr>
            <a:picLocks noChangeAspect="1"/>
          </p:cNvPicPr>
          <p:nvPr/>
        </p:nvPicPr>
        <p:blipFill rotWithShape="1">
          <a:blip r:embed="rId3"/>
          <a:srcRect l="53271" r="8020" b="18374"/>
          <a:stretch/>
        </p:blipFill>
        <p:spPr>
          <a:xfrm>
            <a:off x="6124835" y="1958317"/>
            <a:ext cx="2689458" cy="4753900"/>
          </a:xfrm>
          <a:prstGeom prst="rect">
            <a:avLst/>
          </a:prstGeom>
          <a:ln>
            <a:noFill/>
          </a:ln>
          <a:effectLst>
            <a:softEdge rad="112500"/>
          </a:effectLst>
        </p:spPr>
      </p:pic>
    </p:spTree>
    <p:extLst>
      <p:ext uri="{BB962C8B-B14F-4D97-AF65-F5344CB8AC3E}">
        <p14:creationId xmlns:p14="http://schemas.microsoft.com/office/powerpoint/2010/main" val="2031984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628650" y="2427789"/>
            <a:ext cx="7886700" cy="3014006"/>
          </a:xfrm>
        </p:spPr>
        <p:txBody>
          <a:bodyPr>
            <a:normAutofit/>
          </a:bodyPr>
          <a:lstStyle/>
          <a:p>
            <a:pPr marL="0" indent="0" algn="ctr">
              <a:buNone/>
            </a:pPr>
            <a:r>
              <a:rPr lang="en-US" sz="3200" dirty="0">
                <a:solidFill>
                  <a:srgbClr val="002060"/>
                </a:solidFill>
              </a:rPr>
              <a:t>If possible, it is beneficial to set aside one day a month for prayer. Here is a simple guide for a day of prayer. You may find it helpful to go away to a solitary place. Some find it helpful, even necessary to do an overnight in order to be relaxed to start the day. </a:t>
            </a:r>
          </a:p>
          <a:p>
            <a:pPr algn="ctr"/>
            <a:endParaRPr lang="en-US" sz="3200" dirty="0">
              <a:solidFill>
                <a:srgbClr val="002060"/>
              </a:solidFill>
            </a:endParaRPr>
          </a:p>
        </p:txBody>
      </p:sp>
    </p:spTree>
    <p:extLst>
      <p:ext uri="{BB962C8B-B14F-4D97-AF65-F5344CB8AC3E}">
        <p14:creationId xmlns:p14="http://schemas.microsoft.com/office/powerpoint/2010/main" val="115015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3" name="Content Placeholder 2"/>
          <p:cNvSpPr>
            <a:spLocks noGrp="1"/>
          </p:cNvSpPr>
          <p:nvPr>
            <p:ph idx="1"/>
          </p:nvPr>
        </p:nvSpPr>
        <p:spPr>
          <a:xfrm>
            <a:off x="338721" y="2137858"/>
            <a:ext cx="8069301" cy="4351338"/>
          </a:xfrm>
        </p:spPr>
        <p:txBody>
          <a:bodyPr>
            <a:normAutofit/>
          </a:bodyPr>
          <a:lstStyle/>
          <a:p>
            <a:pPr marL="0" indent="0">
              <a:lnSpc>
                <a:spcPct val="110000"/>
              </a:lnSpc>
              <a:buNone/>
            </a:pPr>
            <a:r>
              <a:rPr lang="en-US" sz="2400" dirty="0"/>
              <a:t>7 am – Simple </a:t>
            </a:r>
            <a:r>
              <a:rPr lang="en-US" sz="2400" dirty="0" smtClean="0"/>
              <a:t>Breakfast</a:t>
            </a:r>
          </a:p>
          <a:p>
            <a:pPr marL="0" indent="0">
              <a:lnSpc>
                <a:spcPct val="110000"/>
              </a:lnSpc>
              <a:buNone/>
            </a:pPr>
            <a:r>
              <a:rPr lang="en-US" sz="2400" dirty="0" smtClean="0"/>
              <a:t>8 </a:t>
            </a:r>
            <a:r>
              <a:rPr lang="en-US" sz="2400" dirty="0"/>
              <a:t>am – Be still (1) Be Worshipful (2) Be (</a:t>
            </a:r>
            <a:r>
              <a:rPr lang="en-US" sz="2400" dirty="0" smtClean="0"/>
              <a:t>3)Thankful</a:t>
            </a:r>
            <a:endParaRPr lang="en-US" sz="2400" dirty="0"/>
          </a:p>
          <a:p>
            <a:pPr marL="0" indent="0">
              <a:lnSpc>
                <a:spcPct val="110000"/>
              </a:lnSpc>
              <a:buNone/>
            </a:pPr>
            <a:r>
              <a:rPr lang="en-US" sz="2400" dirty="0" smtClean="0"/>
              <a:t>9 </a:t>
            </a:r>
            <a:r>
              <a:rPr lang="en-US" sz="2400" dirty="0"/>
              <a:t>am – Confession (4) Clothe in Armor(5) Cast your Care (6) </a:t>
            </a:r>
            <a:endParaRPr lang="en-US" sz="2400" dirty="0"/>
          </a:p>
          <a:p>
            <a:pPr marL="0" indent="0">
              <a:lnSpc>
                <a:spcPct val="110000"/>
              </a:lnSpc>
              <a:buNone/>
            </a:pPr>
            <a:r>
              <a:rPr lang="en-US" sz="2400" dirty="0" smtClean="0"/>
              <a:t>10 </a:t>
            </a:r>
            <a:r>
              <a:rPr lang="en-US" sz="2400" dirty="0"/>
              <a:t>am – Walk &amp; listen to sermon tape/music, </a:t>
            </a:r>
            <a:r>
              <a:rPr lang="en-US" sz="2400" dirty="0" err="1" smtClean="0"/>
              <a:t>etc</a:t>
            </a:r>
            <a:endParaRPr lang="en-US" sz="2400" dirty="0"/>
          </a:p>
          <a:p>
            <a:pPr marL="0" indent="0">
              <a:lnSpc>
                <a:spcPct val="110000"/>
              </a:lnSpc>
              <a:buNone/>
            </a:pPr>
            <a:r>
              <a:rPr lang="en-US" sz="2400" dirty="0" smtClean="0"/>
              <a:t>11 </a:t>
            </a:r>
            <a:r>
              <a:rPr lang="en-US" sz="2400" dirty="0"/>
              <a:t>am – Intercession: Souls (7) Your top 10 </a:t>
            </a:r>
            <a:r>
              <a:rPr lang="en-US" sz="2400" dirty="0" smtClean="0"/>
              <a:t>list</a:t>
            </a:r>
          </a:p>
          <a:p>
            <a:pPr marL="0" indent="0">
              <a:lnSpc>
                <a:spcPct val="110000"/>
              </a:lnSpc>
              <a:buNone/>
            </a:pPr>
            <a:r>
              <a:rPr lang="en-US" sz="2400" dirty="0" smtClean="0"/>
              <a:t>12 </a:t>
            </a:r>
            <a:r>
              <a:rPr lang="en-US" sz="2400" dirty="0"/>
              <a:t>am – Lunch </a:t>
            </a:r>
            <a:r>
              <a:rPr lang="en-US" sz="2400" dirty="0" smtClean="0"/>
              <a:t>– A light lunch  </a:t>
            </a:r>
            <a:r>
              <a:rPr lang="en-US" sz="2400" dirty="0"/>
              <a:t>(read a devotional book) </a:t>
            </a:r>
            <a:endParaRPr lang="en-US" sz="2400" dirty="0" smtClean="0"/>
          </a:p>
          <a:p>
            <a:pPr marL="0" indent="0">
              <a:lnSpc>
                <a:spcPct val="110000"/>
              </a:lnSpc>
              <a:buNone/>
            </a:pPr>
            <a:r>
              <a:rPr lang="en-US" sz="2400" dirty="0" smtClean="0"/>
              <a:t>1 </a:t>
            </a:r>
            <a:r>
              <a:rPr lang="en-US" sz="2400" dirty="0"/>
              <a:t>pm – Intercession: Saints (8) Your church phone list</a:t>
            </a:r>
            <a:br>
              <a:rPr lang="en-US" sz="2400" dirty="0"/>
            </a:br>
            <a:endParaRPr lang="en-US" sz="2400" dirty="0"/>
          </a:p>
        </p:txBody>
      </p:sp>
      <p:sp>
        <p:nvSpPr>
          <p:cNvPr id="5" name="TextBox 4"/>
          <p:cNvSpPr txBox="1"/>
          <p:nvPr/>
        </p:nvSpPr>
        <p:spPr>
          <a:xfrm>
            <a:off x="602171" y="1025910"/>
            <a:ext cx="4394152" cy="707886"/>
          </a:xfrm>
          <a:prstGeom prst="rect">
            <a:avLst/>
          </a:prstGeom>
          <a:noFill/>
        </p:spPr>
        <p:txBody>
          <a:bodyPr wrap="none" rtlCol="0">
            <a:spAutoFit/>
          </a:bodyPr>
          <a:lstStyle/>
          <a:p>
            <a:r>
              <a:rPr lang="en-US" sz="4000" b="1" smtClean="0">
                <a:solidFill>
                  <a:srgbClr val="002060"/>
                </a:solidFill>
              </a:rPr>
              <a:t>Suggested Schedule</a:t>
            </a:r>
            <a:endParaRPr lang="en-US" sz="4000" b="1">
              <a:solidFill>
                <a:srgbClr val="00206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8946" y="1873404"/>
            <a:ext cx="1361271" cy="2349277"/>
          </a:xfrm>
          <a:prstGeom prst="rect">
            <a:avLst/>
          </a:prstGeom>
        </p:spPr>
      </p:pic>
    </p:spTree>
    <p:extLst>
      <p:ext uri="{BB962C8B-B14F-4D97-AF65-F5344CB8AC3E}">
        <p14:creationId xmlns:p14="http://schemas.microsoft.com/office/powerpoint/2010/main" val="115903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3" name="Content Placeholder 2"/>
          <p:cNvSpPr>
            <a:spLocks noGrp="1"/>
          </p:cNvSpPr>
          <p:nvPr>
            <p:ph idx="1"/>
          </p:nvPr>
        </p:nvSpPr>
        <p:spPr>
          <a:xfrm>
            <a:off x="338720" y="1781021"/>
            <a:ext cx="7886700" cy="4351338"/>
          </a:xfrm>
        </p:spPr>
        <p:txBody>
          <a:bodyPr>
            <a:normAutofit fontScale="92500" lnSpcReduction="20000"/>
          </a:bodyPr>
          <a:lstStyle/>
          <a:p>
            <a:pPr marL="0" indent="0">
              <a:lnSpc>
                <a:spcPct val="100000"/>
              </a:lnSpc>
              <a:buNone/>
            </a:pPr>
            <a:endParaRPr lang="en-US" sz="2400" dirty="0" smtClean="0"/>
          </a:p>
          <a:p>
            <a:pPr marL="0" indent="0">
              <a:lnSpc>
                <a:spcPct val="100000"/>
              </a:lnSpc>
              <a:buNone/>
            </a:pPr>
            <a:r>
              <a:rPr lang="en-US" sz="2400" dirty="0"/>
              <a:t>2 pm – Break! (Nap or take a </a:t>
            </a:r>
            <a:r>
              <a:rPr lang="en-US" sz="2400" dirty="0" smtClean="0"/>
              <a:t>walk)</a:t>
            </a:r>
          </a:p>
          <a:p>
            <a:pPr marL="0" indent="0">
              <a:lnSpc>
                <a:spcPct val="100000"/>
              </a:lnSpc>
              <a:buNone/>
            </a:pPr>
            <a:r>
              <a:rPr lang="en-US" sz="2400" dirty="0" smtClean="0"/>
              <a:t>3 </a:t>
            </a:r>
            <a:r>
              <a:rPr lang="en-US" sz="2400" dirty="0"/>
              <a:t>pm – Intercession: Sick (9</a:t>
            </a:r>
            <a:r>
              <a:rPr lang="en-US" sz="2400" dirty="0" smtClean="0"/>
              <a:t>) the afflicted </a:t>
            </a:r>
            <a:r>
              <a:rPr lang="en-US" sz="2400" dirty="0"/>
              <a:t>in mind, soul body </a:t>
            </a:r>
          </a:p>
          <a:p>
            <a:pPr marL="0" indent="0">
              <a:lnSpc>
                <a:spcPct val="100000"/>
              </a:lnSpc>
              <a:buNone/>
            </a:pPr>
            <a:r>
              <a:rPr lang="en-US" sz="2400" dirty="0" smtClean="0"/>
              <a:t>4 </a:t>
            </a:r>
            <a:r>
              <a:rPr lang="en-US" sz="2400" dirty="0"/>
              <a:t>pm – </a:t>
            </a:r>
            <a:r>
              <a:rPr lang="en-US" sz="2400" dirty="0" smtClean="0"/>
              <a:t>Praises with tapes </a:t>
            </a:r>
            <a:r>
              <a:rPr lang="en-US" sz="2400" dirty="0"/>
              <a:t>(walk, journal, </a:t>
            </a:r>
            <a:r>
              <a:rPr lang="en-US" sz="2400" dirty="0" smtClean="0"/>
              <a:t>plan)</a:t>
            </a:r>
          </a:p>
          <a:p>
            <a:pPr marL="0" indent="0">
              <a:lnSpc>
                <a:spcPct val="100000"/>
              </a:lnSpc>
              <a:buNone/>
            </a:pPr>
            <a:r>
              <a:rPr lang="en-US" sz="2400" dirty="0" smtClean="0"/>
              <a:t>5 </a:t>
            </a:r>
            <a:r>
              <a:rPr lang="en-US" sz="2400" dirty="0"/>
              <a:t>pm – Intercession: Ministers (</a:t>
            </a:r>
            <a:r>
              <a:rPr lang="en-US" sz="2400" dirty="0" smtClean="0"/>
              <a:t>10)</a:t>
            </a:r>
          </a:p>
          <a:p>
            <a:pPr marL="0" indent="0">
              <a:lnSpc>
                <a:spcPct val="100000"/>
              </a:lnSpc>
              <a:buNone/>
            </a:pPr>
            <a:r>
              <a:rPr lang="en-US" sz="2400" dirty="0" smtClean="0"/>
              <a:t>6 </a:t>
            </a:r>
            <a:r>
              <a:rPr lang="en-US" sz="2400" dirty="0"/>
              <a:t>pm – Supper break - Listen to Scripture </a:t>
            </a:r>
            <a:r>
              <a:rPr lang="en-US" sz="2400" dirty="0" smtClean="0"/>
              <a:t>on tape </a:t>
            </a:r>
            <a:r>
              <a:rPr lang="en-US" sz="2400" dirty="0" smtClean="0"/>
              <a:t>or sing</a:t>
            </a:r>
            <a:endParaRPr lang="en-US" sz="2400" dirty="0"/>
          </a:p>
          <a:p>
            <a:pPr marL="0" indent="0">
              <a:lnSpc>
                <a:spcPct val="100000"/>
              </a:lnSpc>
              <a:buNone/>
            </a:pPr>
            <a:r>
              <a:rPr lang="en-US" sz="2400" dirty="0" smtClean="0"/>
              <a:t>7 </a:t>
            </a:r>
            <a:r>
              <a:rPr lang="en-US" sz="2400" dirty="0"/>
              <a:t>pm – Intercession: Missionaries (11) Use Prayer </a:t>
            </a:r>
            <a:r>
              <a:rPr lang="en-US" sz="2400" dirty="0" smtClean="0"/>
              <a:t>Cards</a:t>
            </a:r>
          </a:p>
          <a:p>
            <a:pPr marL="0" indent="0">
              <a:lnSpc>
                <a:spcPct val="100000"/>
              </a:lnSpc>
              <a:buNone/>
            </a:pPr>
            <a:r>
              <a:rPr lang="en-US" sz="2400" dirty="0" smtClean="0"/>
              <a:t>8 </a:t>
            </a:r>
            <a:r>
              <a:rPr lang="en-US" sz="2400" dirty="0"/>
              <a:t>pm – Walk w/ </a:t>
            </a:r>
            <a:r>
              <a:rPr lang="en-US" sz="2400" dirty="0" smtClean="0"/>
              <a:t>prayer </a:t>
            </a:r>
            <a:r>
              <a:rPr lang="en-US" sz="2400" dirty="0"/>
              <a:t>(Music /Silence or </a:t>
            </a:r>
            <a:r>
              <a:rPr lang="en-US" sz="2400" dirty="0" smtClean="0"/>
              <a:t>Sermon)</a:t>
            </a:r>
          </a:p>
          <a:p>
            <a:pPr marL="0" indent="0">
              <a:lnSpc>
                <a:spcPct val="100000"/>
              </a:lnSpc>
              <a:buNone/>
            </a:pPr>
            <a:r>
              <a:rPr lang="en-US" sz="2400" dirty="0" smtClean="0"/>
              <a:t>9 </a:t>
            </a:r>
            <a:r>
              <a:rPr lang="en-US" sz="2400" dirty="0"/>
              <a:t>pm – Intercession: Magistrates (12) Use a </a:t>
            </a:r>
            <a:r>
              <a:rPr lang="en-US" sz="2400" dirty="0" smtClean="0"/>
              <a:t>Newspaper</a:t>
            </a:r>
          </a:p>
          <a:p>
            <a:pPr marL="0" indent="0">
              <a:lnSpc>
                <a:spcPct val="100000"/>
              </a:lnSpc>
              <a:buNone/>
            </a:pPr>
            <a:r>
              <a:rPr lang="en-US" sz="2400" dirty="0" smtClean="0"/>
              <a:t>10 </a:t>
            </a:r>
            <a:r>
              <a:rPr lang="en-US" sz="2400" dirty="0"/>
              <a:t>pm – Meditation on God’s Name, Acts, </a:t>
            </a:r>
            <a:r>
              <a:rPr lang="en-US" sz="2400" dirty="0" smtClean="0"/>
              <a:t>Worth</a:t>
            </a:r>
          </a:p>
          <a:p>
            <a:pPr marL="0" indent="0">
              <a:lnSpc>
                <a:spcPct val="100000"/>
              </a:lnSpc>
              <a:buNone/>
            </a:pPr>
            <a:r>
              <a:rPr lang="en-US" sz="2400" dirty="0" smtClean="0"/>
              <a:t>11 </a:t>
            </a:r>
            <a:r>
              <a:rPr lang="en-US" sz="2400" dirty="0"/>
              <a:t>pm – Return home (or bed) with Praise Tapes </a:t>
            </a:r>
            <a:r>
              <a:rPr lang="en-US" sz="2400" dirty="0" smtClean="0"/>
              <a:t>or singing</a:t>
            </a:r>
            <a:endParaRPr lang="en-US" sz="24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5922" y="1871061"/>
            <a:ext cx="1584295" cy="2734171"/>
          </a:xfrm>
          <a:prstGeom prst="rect">
            <a:avLst/>
          </a:prstGeom>
        </p:spPr>
      </p:pic>
    </p:spTree>
    <p:extLst>
      <p:ext uri="{BB962C8B-B14F-4D97-AF65-F5344CB8AC3E}">
        <p14:creationId xmlns:p14="http://schemas.microsoft.com/office/powerpoint/2010/main" val="128491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472533" y="2784625"/>
            <a:ext cx="8247721" cy="3080915"/>
          </a:xfrm>
        </p:spPr>
        <p:txBody>
          <a:bodyPr>
            <a:normAutofit/>
          </a:bodyPr>
          <a:lstStyle/>
          <a:p>
            <a:pPr marL="0" indent="0" algn="ctr">
              <a:buNone/>
            </a:pPr>
            <a:r>
              <a:rPr lang="en-US" sz="3200" dirty="0">
                <a:solidFill>
                  <a:srgbClr val="002060"/>
                </a:solidFill>
              </a:rPr>
              <a:t>Remember, prayer is fellowship with God, not just bending God’s ear with a list of requests. Those who “know their God” shall be strong and do exploits. Get to know God in prayerful listening, whispering, singing, worshipping, reading, meditating, memorizing His word, etc. </a:t>
            </a:r>
          </a:p>
          <a:p>
            <a:pPr marL="0" indent="0" algn="ctr">
              <a:buNone/>
            </a:pPr>
            <a:endParaRPr lang="en-US" sz="3200" dirty="0">
              <a:solidFill>
                <a:srgbClr val="002060"/>
              </a:solidFill>
            </a:endParaRPr>
          </a:p>
        </p:txBody>
      </p:sp>
    </p:spTree>
    <p:extLst>
      <p:ext uri="{BB962C8B-B14F-4D97-AF65-F5344CB8AC3E}">
        <p14:creationId xmlns:p14="http://schemas.microsoft.com/office/powerpoint/2010/main" val="121545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628650" y="2851533"/>
            <a:ext cx="7886700" cy="2456445"/>
          </a:xfrm>
        </p:spPr>
        <p:txBody>
          <a:bodyPr>
            <a:normAutofit/>
          </a:bodyPr>
          <a:lstStyle/>
          <a:p>
            <a:pPr marL="0" indent="0" algn="ctr">
              <a:buNone/>
            </a:pPr>
            <a:r>
              <a:rPr lang="en-US" sz="3200" dirty="0">
                <a:solidFill>
                  <a:srgbClr val="002060"/>
                </a:solidFill>
              </a:rPr>
              <a:t>This is one suggestion for an ordered and disciplined time of extended prayer. Some may find it difficult or unrewarding to be so disciplined. Feel free to develop your own style. Just be sure that it keeps you praying. </a:t>
            </a:r>
          </a:p>
        </p:txBody>
      </p:sp>
    </p:spTree>
    <p:extLst>
      <p:ext uri="{BB962C8B-B14F-4D97-AF65-F5344CB8AC3E}">
        <p14:creationId xmlns:p14="http://schemas.microsoft.com/office/powerpoint/2010/main" val="1599128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744265"/>
            <a:ext cx="7886700" cy="1325563"/>
          </a:xfrm>
        </p:spPr>
        <p:txBody>
          <a:bodyPr/>
          <a:lstStyle/>
          <a:p>
            <a:r>
              <a:rPr lang="en-US" b="1" dirty="0" smtClean="0">
                <a:solidFill>
                  <a:srgbClr val="002060"/>
                </a:solidFill>
                <a:latin typeface="+mn-lt"/>
              </a:rPr>
              <a:t>A Guide to </a:t>
            </a:r>
            <a:r>
              <a:rPr lang="en-US" b="1" i="1" dirty="0" smtClean="0">
                <a:solidFill>
                  <a:schemeClr val="bg1"/>
                </a:solidFill>
                <a:latin typeface="+mn-lt"/>
              </a:rPr>
              <a:t>Intercessory Prayer</a:t>
            </a:r>
            <a:endParaRPr lang="en-US" b="1" i="1" dirty="0">
              <a:solidFill>
                <a:schemeClr val="bg1"/>
              </a:solidFill>
              <a:latin typeface="+mn-lt"/>
            </a:endParaRPr>
          </a:p>
        </p:txBody>
      </p:sp>
      <p:sp>
        <p:nvSpPr>
          <p:cNvPr id="3" name="Content Placeholder 2"/>
          <p:cNvSpPr>
            <a:spLocks noGrp="1"/>
          </p:cNvSpPr>
          <p:nvPr>
            <p:ph idx="1"/>
          </p:nvPr>
        </p:nvSpPr>
        <p:spPr>
          <a:xfrm>
            <a:off x="918581" y="2405484"/>
            <a:ext cx="3965652" cy="3237031"/>
          </a:xfrm>
        </p:spPr>
        <p:txBody>
          <a:bodyPr>
            <a:normAutofit/>
          </a:bodyPr>
          <a:lstStyle/>
          <a:p>
            <a:pPr marL="0" indent="0">
              <a:buNone/>
            </a:pPr>
            <a:r>
              <a:rPr lang="en-US" sz="3200" b="1" dirty="0" smtClean="0">
                <a:solidFill>
                  <a:srgbClr val="002060"/>
                </a:solidFill>
              </a:rPr>
              <a:t>FOCUS ON GOD</a:t>
            </a:r>
          </a:p>
          <a:p>
            <a:pPr marL="0" indent="0">
              <a:buNone/>
            </a:pPr>
            <a:r>
              <a:rPr lang="en-US" sz="3200" b="1" dirty="0" smtClean="0">
                <a:solidFill>
                  <a:srgbClr val="C00000"/>
                </a:solidFill>
              </a:rPr>
              <a:t>Personal </a:t>
            </a:r>
            <a:r>
              <a:rPr lang="en-US" sz="3200" b="1" dirty="0">
                <a:solidFill>
                  <a:srgbClr val="C00000"/>
                </a:solidFill>
              </a:rPr>
              <a:t>Intimacy </a:t>
            </a:r>
          </a:p>
          <a:p>
            <a:pPr marL="514350" indent="-514350">
              <a:buFont typeface="+mj-lt"/>
              <a:buAutoNum type="arabicPeriod"/>
            </a:pPr>
            <a:r>
              <a:rPr lang="en-US" sz="3200" dirty="0" smtClean="0"/>
              <a:t>Be Still</a:t>
            </a:r>
            <a:endParaRPr lang="en-US" sz="3200" dirty="0"/>
          </a:p>
          <a:p>
            <a:pPr marL="514350" indent="-514350">
              <a:buFont typeface="+mj-lt"/>
              <a:buAutoNum type="arabicPeriod"/>
            </a:pPr>
            <a:r>
              <a:rPr lang="en-US" sz="3200" dirty="0" smtClean="0"/>
              <a:t>Be </a:t>
            </a:r>
            <a:r>
              <a:rPr lang="en-US" sz="3200" dirty="0"/>
              <a:t>Worshipful </a:t>
            </a:r>
            <a:endParaRPr lang="en-US" sz="3200" dirty="0"/>
          </a:p>
          <a:p>
            <a:pPr marL="514350" indent="-514350">
              <a:buFont typeface="+mj-lt"/>
              <a:buAutoNum type="arabicPeriod"/>
            </a:pPr>
            <a:r>
              <a:rPr lang="en-US" sz="3200" dirty="0" smtClean="0"/>
              <a:t>Be Thankful </a:t>
            </a:r>
            <a:endParaRPr lang="en-US" sz="3200"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6537" y="2405484"/>
            <a:ext cx="3275206" cy="3070506"/>
          </a:xfrm>
          <a:prstGeom prst="rect">
            <a:avLst/>
          </a:prstGeom>
          <a:ln>
            <a:noFill/>
          </a:ln>
          <a:effectLst>
            <a:softEdge rad="112500"/>
          </a:effectLst>
        </p:spPr>
      </p:pic>
    </p:spTree>
    <p:extLst>
      <p:ext uri="{BB962C8B-B14F-4D97-AF65-F5344CB8AC3E}">
        <p14:creationId xmlns:p14="http://schemas.microsoft.com/office/powerpoint/2010/main" val="10220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784766" y="2338579"/>
            <a:ext cx="3742628" cy="4351338"/>
          </a:xfrm>
        </p:spPr>
        <p:txBody>
          <a:bodyPr>
            <a:normAutofit/>
          </a:bodyPr>
          <a:lstStyle/>
          <a:p>
            <a:pPr marL="0" indent="0">
              <a:buNone/>
            </a:pPr>
            <a:r>
              <a:rPr lang="en-US" sz="3200" b="1" dirty="0" smtClean="0">
                <a:solidFill>
                  <a:srgbClr val="002060"/>
                </a:solidFill>
              </a:rPr>
              <a:t>FOCUS ON YOU</a:t>
            </a:r>
          </a:p>
          <a:p>
            <a:pPr marL="0" indent="0">
              <a:buNone/>
            </a:pPr>
            <a:r>
              <a:rPr lang="en-US" sz="3200" b="1" dirty="0" smtClean="0">
                <a:solidFill>
                  <a:srgbClr val="C00000"/>
                </a:solidFill>
              </a:rPr>
              <a:t>Private </a:t>
            </a:r>
            <a:r>
              <a:rPr lang="en-US" sz="3200" b="1" dirty="0">
                <a:solidFill>
                  <a:srgbClr val="C00000"/>
                </a:solidFill>
              </a:rPr>
              <a:t>Inspection </a:t>
            </a:r>
          </a:p>
          <a:p>
            <a:pPr marL="514350" indent="-514350">
              <a:buFont typeface="+mj-lt"/>
              <a:buAutoNum type="arabicPeriod"/>
            </a:pPr>
            <a:r>
              <a:rPr lang="en-US" sz="3200" dirty="0" smtClean="0"/>
              <a:t>Confession</a:t>
            </a:r>
            <a:endParaRPr lang="en-US" sz="3200" dirty="0"/>
          </a:p>
          <a:p>
            <a:pPr marL="514350" indent="-514350">
              <a:buFont typeface="+mj-lt"/>
              <a:buAutoNum type="arabicPeriod"/>
            </a:pPr>
            <a:r>
              <a:rPr lang="en-US" sz="3200" dirty="0" smtClean="0"/>
              <a:t>Clothe </a:t>
            </a:r>
            <a:r>
              <a:rPr lang="en-US" sz="3200" dirty="0"/>
              <a:t>in </a:t>
            </a:r>
            <a:r>
              <a:rPr lang="en-US" sz="3200" dirty="0" smtClean="0"/>
              <a:t>Armor</a:t>
            </a:r>
          </a:p>
          <a:p>
            <a:pPr marL="514350" indent="-514350">
              <a:buFont typeface="+mj-lt"/>
              <a:buAutoNum type="arabicPeriod"/>
            </a:pPr>
            <a:r>
              <a:rPr lang="en-US" sz="3200" dirty="0" smtClean="0"/>
              <a:t>Cast </a:t>
            </a:r>
            <a:r>
              <a:rPr lang="en-US" sz="3200" dirty="0"/>
              <a:t>Your Care </a:t>
            </a:r>
            <a:endParaRPr lang="en-US" sz="3200" dirty="0">
              <a:effectLst/>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6603" y="2338579"/>
            <a:ext cx="3635298" cy="3375002"/>
          </a:xfrm>
          <a:prstGeom prst="rect">
            <a:avLst/>
          </a:prstGeom>
          <a:ln>
            <a:noFill/>
          </a:ln>
          <a:effectLst>
            <a:softEdge rad="112500"/>
          </a:effectLst>
        </p:spPr>
      </p:pic>
    </p:spTree>
    <p:extLst>
      <p:ext uri="{BB962C8B-B14F-4D97-AF65-F5344CB8AC3E}">
        <p14:creationId xmlns:p14="http://schemas.microsoft.com/office/powerpoint/2010/main" val="2052614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628650" y="2427789"/>
            <a:ext cx="7886700" cy="2768679"/>
          </a:xfrm>
        </p:spPr>
        <p:txBody>
          <a:bodyPr/>
          <a:lstStyle/>
          <a:p>
            <a:pPr marL="0" indent="0">
              <a:buNone/>
            </a:pPr>
            <a:r>
              <a:rPr lang="en-US" b="1" dirty="0" smtClean="0">
                <a:solidFill>
                  <a:srgbClr val="002060"/>
                </a:solidFill>
              </a:rPr>
              <a:t>FOCUS ON </a:t>
            </a:r>
            <a:r>
              <a:rPr lang="en-US" b="1" dirty="0" smtClean="0">
                <a:solidFill>
                  <a:srgbClr val="002060"/>
                </a:solidFill>
              </a:rPr>
              <a:t>OTHERS</a:t>
            </a:r>
            <a:endParaRPr lang="en-US" b="1" dirty="0">
              <a:solidFill>
                <a:srgbClr val="002060"/>
              </a:solidFill>
            </a:endParaRPr>
          </a:p>
          <a:p>
            <a:pPr marL="0" indent="0">
              <a:buNone/>
            </a:pPr>
            <a:r>
              <a:rPr lang="en-US" b="1" dirty="0" smtClean="0">
                <a:solidFill>
                  <a:srgbClr val="C00000"/>
                </a:solidFill>
              </a:rPr>
              <a:t>Intercession </a:t>
            </a:r>
            <a:r>
              <a:rPr lang="en-US" b="1" dirty="0">
                <a:solidFill>
                  <a:srgbClr val="C00000"/>
                </a:solidFill>
              </a:rPr>
              <a:t>for Friends </a:t>
            </a:r>
            <a:endParaRPr lang="en-US" b="1" dirty="0" smtClean="0">
              <a:solidFill>
                <a:srgbClr val="C00000"/>
              </a:solidFill>
            </a:endParaRPr>
          </a:p>
          <a:p>
            <a:pPr marL="514350" indent="-514350">
              <a:buFont typeface="+mj-lt"/>
              <a:buAutoNum type="arabicPeriod"/>
            </a:pPr>
            <a:r>
              <a:rPr lang="en-US" b="1" dirty="0" smtClean="0"/>
              <a:t>D</a:t>
            </a:r>
            <a:r>
              <a:rPr lang="en-US" b="1" dirty="0" smtClean="0"/>
              <a:t>iscouraged </a:t>
            </a:r>
            <a:endParaRPr lang="en-US" b="1" dirty="0"/>
          </a:p>
          <a:p>
            <a:pPr marL="514350" indent="-514350">
              <a:buFont typeface="+mj-lt"/>
              <a:buAutoNum type="arabicPeriod"/>
            </a:pPr>
            <a:r>
              <a:rPr lang="en-US" b="1" dirty="0" smtClean="0"/>
              <a:t>Facing challenges</a:t>
            </a:r>
            <a:r>
              <a:rPr lang="en-US" b="1" dirty="0" smtClean="0"/>
              <a:t> </a:t>
            </a:r>
            <a:endParaRPr lang="en-US" b="1" dirty="0"/>
          </a:p>
          <a:p>
            <a:pPr marL="514350" indent="-514350">
              <a:buFont typeface="+mj-lt"/>
              <a:buAutoNum type="arabicPeriod"/>
            </a:pPr>
            <a:r>
              <a:rPr lang="en-US" b="1" dirty="0" smtClean="0"/>
              <a:t>Sick </a:t>
            </a:r>
            <a:endParaRPr lang="en-US" b="1" dirty="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963" y="2570137"/>
            <a:ext cx="4016387" cy="2677205"/>
          </a:xfrm>
          <a:prstGeom prst="rect">
            <a:avLst/>
          </a:prstGeom>
          <a:ln>
            <a:noFill/>
          </a:ln>
          <a:effectLst>
            <a:softEdge rad="112500"/>
          </a:effectLst>
        </p:spPr>
      </p:pic>
    </p:spTree>
    <p:extLst>
      <p:ext uri="{BB962C8B-B14F-4D97-AF65-F5344CB8AC3E}">
        <p14:creationId xmlns:p14="http://schemas.microsoft.com/office/powerpoint/2010/main" val="49122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784767" y="2561598"/>
            <a:ext cx="7886700" cy="2924795"/>
          </a:xfrm>
        </p:spPr>
        <p:txBody>
          <a:bodyPr/>
          <a:lstStyle/>
          <a:p>
            <a:pPr marL="0" indent="0">
              <a:buNone/>
            </a:pPr>
            <a:r>
              <a:rPr lang="en-US" b="1" dirty="0" smtClean="0">
                <a:solidFill>
                  <a:srgbClr val="002060"/>
                </a:solidFill>
              </a:rPr>
              <a:t>FOCUS ON WORLD</a:t>
            </a:r>
          </a:p>
          <a:p>
            <a:pPr marL="0" indent="0">
              <a:buNone/>
            </a:pPr>
            <a:r>
              <a:rPr lang="en-US" b="1" dirty="0" smtClean="0">
                <a:solidFill>
                  <a:srgbClr val="C00000"/>
                </a:solidFill>
              </a:rPr>
              <a:t>Intercession </a:t>
            </a:r>
            <a:r>
              <a:rPr lang="en-US" b="1" dirty="0">
                <a:solidFill>
                  <a:srgbClr val="C00000"/>
                </a:solidFill>
              </a:rPr>
              <a:t>for Leaders </a:t>
            </a:r>
            <a:endParaRPr lang="en-US" b="1" dirty="0" smtClean="0">
              <a:solidFill>
                <a:srgbClr val="C00000"/>
              </a:solidFill>
            </a:endParaRPr>
          </a:p>
          <a:p>
            <a:pPr marL="514350" indent="-514350">
              <a:buFont typeface="+mj-lt"/>
              <a:buAutoNum type="arabicPeriod"/>
            </a:pPr>
            <a:r>
              <a:rPr lang="en-US" dirty="0" smtClean="0"/>
              <a:t>Ministers</a:t>
            </a:r>
            <a:endParaRPr lang="en-US" dirty="0"/>
          </a:p>
          <a:p>
            <a:pPr marL="514350" indent="-514350">
              <a:buFont typeface="+mj-lt"/>
              <a:buAutoNum type="arabicPeriod"/>
            </a:pPr>
            <a:r>
              <a:rPr lang="en-US" dirty="0" smtClean="0"/>
              <a:t>Missionaries </a:t>
            </a:r>
            <a:endParaRPr lang="en-US" dirty="0" smtClean="0"/>
          </a:p>
          <a:p>
            <a:pPr marL="514350" indent="-514350">
              <a:buFont typeface="+mj-lt"/>
              <a:buAutoNum type="arabicPeriod"/>
            </a:pPr>
            <a:r>
              <a:rPr lang="en-US" dirty="0" smtClean="0"/>
              <a:t>Magistrates</a:t>
            </a:r>
            <a:endParaRPr lang="en-US" dirty="0" smtClean="0"/>
          </a:p>
          <a:p>
            <a:endParaRPr lang="en-US" dirty="0">
              <a:effectLst/>
            </a:endParaRPr>
          </a:p>
        </p:txBody>
      </p:sp>
      <p:pic>
        <p:nvPicPr>
          <p:cNvPr id="6" name="Picture 5"/>
          <p:cNvPicPr>
            <a:picLocks noChangeAspect="1"/>
          </p:cNvPicPr>
          <p:nvPr/>
        </p:nvPicPr>
        <p:blipFill rotWithShape="1">
          <a:blip r:embed="rId3"/>
          <a:srcRect l="15038" r="20355"/>
          <a:stretch/>
        </p:blipFill>
        <p:spPr>
          <a:xfrm>
            <a:off x="4953225" y="2293970"/>
            <a:ext cx="3562125" cy="3666510"/>
          </a:xfrm>
          <a:prstGeom prst="rect">
            <a:avLst/>
          </a:prstGeom>
          <a:ln>
            <a:noFill/>
          </a:ln>
          <a:effectLst>
            <a:softEdge rad="112500"/>
          </a:effectLst>
        </p:spPr>
      </p:pic>
    </p:spTree>
    <p:extLst>
      <p:ext uri="{BB962C8B-B14F-4D97-AF65-F5344CB8AC3E}">
        <p14:creationId xmlns:p14="http://schemas.microsoft.com/office/powerpoint/2010/main" val="14729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4" name="Content Placeholder 2"/>
          <p:cNvSpPr>
            <a:spLocks noGrp="1"/>
          </p:cNvSpPr>
          <p:nvPr>
            <p:ph idx="1"/>
          </p:nvPr>
        </p:nvSpPr>
        <p:spPr>
          <a:xfrm>
            <a:off x="361022" y="2093251"/>
            <a:ext cx="5727545" cy="4351338"/>
          </a:xfrm>
        </p:spPr>
        <p:txBody>
          <a:bodyPr>
            <a:noAutofit/>
          </a:bodyPr>
          <a:lstStyle/>
          <a:p>
            <a:pPr marL="0" indent="0" algn="ctr">
              <a:lnSpc>
                <a:spcPct val="100000"/>
              </a:lnSpc>
              <a:buNone/>
            </a:pPr>
            <a:r>
              <a:rPr lang="en-US" dirty="0"/>
              <a:t>For I know the plans I have for you," declares the LORD, "plans to prosper you and not to harm you, plans to give you hope and a future. </a:t>
            </a:r>
            <a:r>
              <a:rPr lang="en-US" dirty="0" smtClean="0"/>
              <a:t>Then </a:t>
            </a:r>
            <a:r>
              <a:rPr lang="en-US" dirty="0"/>
              <a:t>you will call upon me and come and pray to me, and I will listen to you. You will seek me and </a:t>
            </a:r>
            <a:r>
              <a:rPr lang="en-US" dirty="0" smtClean="0"/>
              <a:t>and </a:t>
            </a:r>
            <a:r>
              <a:rPr lang="en-US" dirty="0"/>
              <a:t>me when you seek me with all your heart. </a:t>
            </a:r>
            <a:endParaRPr lang="en-US" dirty="0" smtClean="0"/>
          </a:p>
          <a:p>
            <a:pPr marL="0" indent="0" algn="ctr">
              <a:lnSpc>
                <a:spcPct val="100000"/>
              </a:lnSpc>
              <a:buNone/>
            </a:pPr>
            <a:r>
              <a:rPr lang="en-US" dirty="0" smtClean="0"/>
              <a:t>Jeremiah 29:11-13</a:t>
            </a:r>
            <a:endParaRPr lang="en-US" dirty="0"/>
          </a:p>
        </p:txBody>
      </p:sp>
      <p:pic>
        <p:nvPicPr>
          <p:cNvPr id="6" name="Picture 5"/>
          <p:cNvPicPr>
            <a:picLocks noChangeAspect="1"/>
          </p:cNvPicPr>
          <p:nvPr/>
        </p:nvPicPr>
        <p:blipFill rotWithShape="1">
          <a:blip r:embed="rId3"/>
          <a:srcRect l="53271" r="8020" b="18374"/>
          <a:stretch/>
        </p:blipFill>
        <p:spPr>
          <a:xfrm>
            <a:off x="6280949" y="1958317"/>
            <a:ext cx="2689458" cy="4753900"/>
          </a:xfrm>
          <a:prstGeom prst="rect">
            <a:avLst/>
          </a:prstGeom>
          <a:ln>
            <a:noFill/>
          </a:ln>
          <a:effectLst>
            <a:softEdge rad="112500"/>
          </a:effectLst>
        </p:spPr>
      </p:pic>
    </p:spTree>
    <p:extLst>
      <p:ext uri="{BB962C8B-B14F-4D97-AF65-F5344CB8AC3E}">
        <p14:creationId xmlns:p14="http://schemas.microsoft.com/office/powerpoint/2010/main" val="40022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86924"/>
            <a:ext cx="9129560" cy="6944924"/>
          </a:xfrm>
        </p:spPr>
      </p:pic>
      <p:sp>
        <p:nvSpPr>
          <p:cNvPr id="2" name="Title 1"/>
          <p:cNvSpPr>
            <a:spLocks noGrp="1"/>
          </p:cNvSpPr>
          <p:nvPr>
            <p:ph type="title"/>
          </p:nvPr>
        </p:nvSpPr>
        <p:spPr>
          <a:xfrm>
            <a:off x="338720" y="788868"/>
            <a:ext cx="7886700" cy="1151440"/>
          </a:xfrm>
        </p:spPr>
        <p:txBody>
          <a:bodyPr>
            <a:normAutofit fontScale="90000"/>
          </a:bodyPr>
          <a:lstStyle/>
          <a:p>
            <a:r>
              <a:rPr lang="en-US" b="1" dirty="0">
                <a:solidFill>
                  <a:srgbClr val="002060"/>
                </a:solidFill>
                <a:latin typeface="+mn-lt"/>
              </a:rPr>
              <a:t>SUGGESTIONS FOR A </a:t>
            </a:r>
            <a:r>
              <a:rPr lang="en-US" b="1" dirty="0">
                <a:solidFill>
                  <a:srgbClr val="C00000"/>
                </a:solidFill>
                <a:latin typeface="+mn-lt"/>
              </a:rPr>
              <a:t>PRAYER PLAN </a:t>
            </a:r>
          </a:p>
        </p:txBody>
      </p:sp>
      <p:sp>
        <p:nvSpPr>
          <p:cNvPr id="3" name="Rectangle 2"/>
          <p:cNvSpPr/>
          <p:nvPr/>
        </p:nvSpPr>
        <p:spPr>
          <a:xfrm>
            <a:off x="267635" y="2257224"/>
            <a:ext cx="6311588" cy="4832092"/>
          </a:xfrm>
          <a:prstGeom prst="rect">
            <a:avLst/>
          </a:prstGeom>
        </p:spPr>
        <p:txBody>
          <a:bodyPr wrap="square">
            <a:spAutoFit/>
          </a:bodyPr>
          <a:lstStyle/>
          <a:p>
            <a:r>
              <a:rPr lang="en-US" sz="2800" b="1" dirty="0">
                <a:solidFill>
                  <a:srgbClr val="002060"/>
                </a:solidFill>
              </a:rPr>
              <a:t>DAILY MEALS WITH </a:t>
            </a:r>
            <a:r>
              <a:rPr lang="en-US" sz="2800" b="1" dirty="0" smtClean="0">
                <a:solidFill>
                  <a:srgbClr val="002060"/>
                </a:solidFill>
              </a:rPr>
              <a:t>GOD</a:t>
            </a:r>
          </a:p>
          <a:p>
            <a:r>
              <a:rPr lang="en-US" sz="2800" dirty="0" smtClean="0"/>
              <a:t>Begin </a:t>
            </a:r>
            <a:r>
              <a:rPr lang="en-US" sz="2800" dirty="0"/>
              <a:t>the day with devotions at breakfast, preparing your heart before God with the first six steps. Then use your meal times for the intercessory steps. </a:t>
            </a:r>
            <a:r>
              <a:rPr lang="en-US" sz="2800" b="1" dirty="0"/>
              <a:t>At lunch </a:t>
            </a:r>
            <a:r>
              <a:rPr lang="en-US" sz="2800" dirty="0"/>
              <a:t>focus on people, and </a:t>
            </a:r>
            <a:r>
              <a:rPr lang="en-US" sz="2800" b="1" dirty="0"/>
              <a:t>at supper </a:t>
            </a:r>
            <a:r>
              <a:rPr lang="en-US" sz="2800" dirty="0"/>
              <a:t>focus on leaders. If you have a family, you could pray around the table, assigning a person to lead in prayer for each of three steps. </a:t>
            </a:r>
          </a:p>
          <a:p>
            <a:endParaRPr lang="en-US" sz="2800" b="1" dirty="0" smtClean="0">
              <a:solidFill>
                <a:srgbClr val="002060"/>
              </a:solidFill>
            </a:endParaRPr>
          </a:p>
          <a:p>
            <a:r>
              <a:rPr lang="en-US" sz="2800" dirty="0" smtClean="0"/>
              <a:t> </a:t>
            </a:r>
            <a:endParaRPr lang="en-US" sz="28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1932" y="3409176"/>
            <a:ext cx="2807629" cy="3448824"/>
          </a:xfrm>
          <a:prstGeom prst="rect">
            <a:avLst/>
          </a:prstGeom>
        </p:spPr>
      </p:pic>
    </p:spTree>
    <p:extLst>
      <p:ext uri="{BB962C8B-B14F-4D97-AF65-F5344CB8AC3E}">
        <p14:creationId xmlns:p14="http://schemas.microsoft.com/office/powerpoint/2010/main" val="6866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3" name="Content Placeholder 2"/>
          <p:cNvSpPr>
            <a:spLocks noGrp="1"/>
          </p:cNvSpPr>
          <p:nvPr>
            <p:ph idx="1"/>
          </p:nvPr>
        </p:nvSpPr>
        <p:spPr>
          <a:xfrm>
            <a:off x="472533" y="2004046"/>
            <a:ext cx="5192283" cy="4809350"/>
          </a:xfrm>
        </p:spPr>
        <p:txBody>
          <a:bodyPr>
            <a:normAutofit fontScale="92500" lnSpcReduction="10000"/>
          </a:bodyPr>
          <a:lstStyle/>
          <a:p>
            <a:pPr marL="0" indent="0">
              <a:lnSpc>
                <a:spcPct val="100000"/>
              </a:lnSpc>
              <a:buNone/>
            </a:pPr>
            <a:r>
              <a:rPr lang="en-US" sz="3200" b="1" dirty="0">
                <a:solidFill>
                  <a:srgbClr val="002060"/>
                </a:solidFill>
              </a:rPr>
              <a:t>HOURLY INTERCESSION</a:t>
            </a:r>
            <a:br>
              <a:rPr lang="en-US" sz="3200" b="1" dirty="0">
                <a:solidFill>
                  <a:srgbClr val="002060"/>
                </a:solidFill>
              </a:rPr>
            </a:br>
            <a:r>
              <a:rPr lang="en-US" sz="3200" dirty="0" smtClean="0"/>
              <a:t>the </a:t>
            </a:r>
            <a:r>
              <a:rPr lang="en-US" sz="3200" dirty="0"/>
              <a:t>day with devotions and walking through the first six steps of personal preparation. Spend at least 3 minutes on each for 18 minutes of personal preparation. At work, set your watch alarm to go off at the top of each hour. Spend the first 3-5 minutes of each hour in an intercessory </a:t>
            </a:r>
            <a:r>
              <a:rPr lang="en-US" sz="3200" dirty="0" smtClean="0"/>
              <a:t>step. </a:t>
            </a:r>
            <a:endParaRPr lang="en-US" sz="3200" dirty="0"/>
          </a:p>
        </p:txBody>
      </p:sp>
      <p:sp>
        <p:nvSpPr>
          <p:cNvPr id="5" name="Title 1"/>
          <p:cNvSpPr>
            <a:spLocks noGrp="1"/>
          </p:cNvSpPr>
          <p:nvPr>
            <p:ph type="title"/>
          </p:nvPr>
        </p:nvSpPr>
        <p:spPr>
          <a:xfrm>
            <a:off x="111512" y="744419"/>
            <a:ext cx="8876369" cy="1325563"/>
          </a:xfrm>
        </p:spPr>
        <p:txBody>
          <a:bodyPr>
            <a:noAutofit/>
          </a:bodyPr>
          <a:lstStyle/>
          <a:p>
            <a:r>
              <a:rPr lang="en-US" b="1" dirty="0">
                <a:solidFill>
                  <a:srgbClr val="002060"/>
                </a:solidFill>
                <a:latin typeface="+mn-lt"/>
              </a:rPr>
              <a:t>SUGGESTIONS FOR A </a:t>
            </a:r>
            <a:r>
              <a:rPr lang="en-US" b="1" dirty="0">
                <a:solidFill>
                  <a:srgbClr val="C00000"/>
                </a:solidFill>
                <a:latin typeface="+mn-lt"/>
              </a:rPr>
              <a:t>PRAYER PLAN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1795" y="1874376"/>
            <a:ext cx="3702205" cy="2776654"/>
          </a:xfrm>
          <a:prstGeom prst="rect">
            <a:avLst/>
          </a:prstGeom>
          <a:ln>
            <a:noFill/>
          </a:ln>
          <a:effectLst>
            <a:softEdge rad="112500"/>
          </a:effectLst>
        </p:spPr>
      </p:pic>
    </p:spTree>
    <p:extLst>
      <p:ext uri="{BB962C8B-B14F-4D97-AF65-F5344CB8AC3E}">
        <p14:creationId xmlns:p14="http://schemas.microsoft.com/office/powerpoint/2010/main" val="107355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2" name="Title 1"/>
          <p:cNvSpPr>
            <a:spLocks noGrp="1"/>
          </p:cNvSpPr>
          <p:nvPr>
            <p:ph type="title"/>
          </p:nvPr>
        </p:nvSpPr>
        <p:spPr>
          <a:xfrm>
            <a:off x="2542476" y="900382"/>
            <a:ext cx="6017477" cy="1325563"/>
          </a:xfrm>
        </p:spPr>
        <p:txBody>
          <a:bodyPr/>
          <a:lstStyle/>
          <a:p>
            <a:r>
              <a:rPr lang="en-US" b="1" i="1" dirty="0" smtClean="0">
                <a:solidFill>
                  <a:schemeClr val="bg1"/>
                </a:solidFill>
                <a:latin typeface="Book Antiqua" charset="0"/>
                <a:ea typeface="Book Antiqua" charset="0"/>
                <a:cs typeface="Book Antiqua" charset="0"/>
              </a:rPr>
              <a:t>Morning </a:t>
            </a:r>
            <a:r>
              <a:rPr lang="en-US" b="1" dirty="0" smtClean="0">
                <a:solidFill>
                  <a:schemeClr val="bg1"/>
                </a:solidFill>
                <a:latin typeface="+mn-lt"/>
              </a:rPr>
              <a:t>Preparation</a:t>
            </a:r>
            <a:endParaRPr lang="en-US" b="1" dirty="0">
              <a:solidFill>
                <a:schemeClr val="bg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304551"/>
              </p:ext>
            </p:extLst>
          </p:nvPr>
        </p:nvGraphicFramePr>
        <p:xfrm>
          <a:off x="517137" y="2315154"/>
          <a:ext cx="8247722" cy="3840312"/>
        </p:xfrm>
        <a:graphic>
          <a:graphicData uri="http://schemas.openxmlformats.org/drawingml/2006/table">
            <a:tbl>
              <a:tblPr/>
              <a:tblGrid>
                <a:gridCol w="4123861"/>
                <a:gridCol w="4123861"/>
              </a:tblGrid>
              <a:tr h="548616">
                <a:tc>
                  <a:txBody>
                    <a:bodyPr/>
                    <a:lstStyle/>
                    <a:p>
                      <a:r>
                        <a:rPr lang="en-US" sz="1800">
                          <a:solidFill>
                            <a:srgbClr val="FFFFFF"/>
                          </a:solidFill>
                          <a:effectLst/>
                          <a:latin typeface="MinionPro" charset="0"/>
                        </a:rPr>
                        <a:t>MORNING PREPARATION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solidFill>
                      <a:srgbClr val="A50000"/>
                    </a:solidFill>
                  </a:tcPr>
                </a:tc>
                <a:tc>
                  <a:txBody>
                    <a:bodyPr/>
                    <a:lstStyle/>
                    <a:p>
                      <a:r>
                        <a:rPr lang="en-US" sz="1800">
                          <a:solidFill>
                            <a:srgbClr val="FFFFFF"/>
                          </a:solidFill>
                          <a:effectLst/>
                          <a:latin typeface="MinionPro" charset="0"/>
                        </a:rPr>
                        <a:t>HOURLY INTERCESSION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61616"/>
                      </a:solidFill>
                      <a:prstDash val="solid"/>
                      <a:round/>
                      <a:headEnd type="none" w="med" len="med"/>
                      <a:tailEnd type="none" w="med" len="med"/>
                    </a:lnT>
                    <a:lnB w="3175" cap="flat" cmpd="sng" algn="ctr">
                      <a:solidFill>
                        <a:srgbClr val="191616"/>
                      </a:solidFill>
                      <a:prstDash val="solid"/>
                      <a:round/>
                      <a:headEnd type="none" w="med" len="med"/>
                      <a:tailEnd type="none" w="med" len="med"/>
                    </a:lnB>
                    <a:solidFill>
                      <a:srgbClr val="A50000"/>
                    </a:solidFill>
                  </a:tcPr>
                </a:tc>
              </a:tr>
              <a:tr h="548616">
                <a:tc>
                  <a:txBody>
                    <a:bodyPr/>
                    <a:lstStyle/>
                    <a:p>
                      <a:r>
                        <a:rPr lang="en-US" sz="1800">
                          <a:effectLst/>
                          <a:latin typeface="MinionPro" charset="0"/>
                        </a:rPr>
                        <a:t>Be Still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en-US" sz="1800" dirty="0">
                          <a:effectLst/>
                          <a:latin typeface="MinionPro" charset="0"/>
                        </a:rPr>
                        <a:t>9 am - </a:t>
                      </a:r>
                      <a:r>
                        <a:rPr lang="en-US" sz="1800" dirty="0" smtClean="0">
                          <a:effectLst/>
                          <a:latin typeface="MinionPro" charset="0"/>
                        </a:rPr>
                        <a:t>Souls </a:t>
                      </a:r>
                      <a:endParaRPr lang="en-US" sz="3200" dirty="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48616">
                <a:tc>
                  <a:txBody>
                    <a:bodyPr/>
                    <a:lstStyle/>
                    <a:p>
                      <a:r>
                        <a:rPr lang="en-US" sz="1800" dirty="0">
                          <a:effectLst/>
                          <a:latin typeface="MinionPro" charset="0"/>
                        </a:rPr>
                        <a:t>Be Worshipful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c>
                  <a:txBody>
                    <a:bodyPr/>
                    <a:lstStyle/>
                    <a:p>
                      <a:r>
                        <a:rPr lang="en-US" sz="1800" dirty="0">
                          <a:effectLst/>
                          <a:latin typeface="MinionPro" charset="0"/>
                        </a:rPr>
                        <a:t>10 am - Saints </a:t>
                      </a:r>
                      <a:endParaRPr lang="en-US" sz="3200" dirty="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r>
              <a:tr h="548616">
                <a:tc>
                  <a:txBody>
                    <a:bodyPr/>
                    <a:lstStyle/>
                    <a:p>
                      <a:r>
                        <a:rPr lang="en-US" sz="1800" dirty="0">
                          <a:effectLst/>
                          <a:latin typeface="MinionPro" charset="0"/>
                        </a:rPr>
                        <a:t>Be </a:t>
                      </a:r>
                      <a:r>
                        <a:rPr lang="en-US" sz="1800" dirty="0" smtClean="0">
                          <a:effectLst/>
                          <a:latin typeface="MinionPro" charset="0"/>
                        </a:rPr>
                        <a:t>Thankful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de-DE" sz="1800">
                          <a:effectLst/>
                          <a:latin typeface="MinionPro" charset="0"/>
                        </a:rPr>
                        <a:t>11 am - Sick </a:t>
                      </a:r>
                      <a:endParaRPr lang="de-DE"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48616">
                <a:tc>
                  <a:txBody>
                    <a:bodyPr/>
                    <a:lstStyle/>
                    <a:p>
                      <a:r>
                        <a:rPr lang="en-US" sz="1800">
                          <a:effectLst/>
                          <a:latin typeface="MinionPro" charset="0"/>
                        </a:rPr>
                        <a:t>Confession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en-US" sz="1800">
                          <a:effectLst/>
                          <a:latin typeface="MinionPro" charset="0"/>
                        </a:rPr>
                        <a:t>1 pm - Ministers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48616">
                <a:tc>
                  <a:txBody>
                    <a:bodyPr/>
                    <a:lstStyle/>
                    <a:p>
                      <a:r>
                        <a:rPr lang="en-US" sz="1800">
                          <a:effectLst/>
                          <a:latin typeface="MinionPro" charset="0"/>
                        </a:rPr>
                        <a:t>Clothe in Armor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c>
                  <a:txBody>
                    <a:bodyPr/>
                    <a:lstStyle/>
                    <a:p>
                      <a:r>
                        <a:rPr lang="en-US" sz="1800">
                          <a:effectLst/>
                          <a:latin typeface="MinionPro" charset="0"/>
                        </a:rPr>
                        <a:t>2 pm - Missionaries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r>
              <a:tr h="548616">
                <a:tc>
                  <a:txBody>
                    <a:bodyPr/>
                    <a:lstStyle/>
                    <a:p>
                      <a:r>
                        <a:rPr lang="en-US" sz="1800" dirty="0">
                          <a:effectLst/>
                          <a:latin typeface="MinionPro" charset="0"/>
                        </a:rPr>
                        <a:t>Cast Cares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solidFill>
                      <a:srgbClr val="FFC1BF"/>
                    </a:solidFill>
                  </a:tcPr>
                </a:tc>
                <a:tc>
                  <a:txBody>
                    <a:bodyPr/>
                    <a:lstStyle/>
                    <a:p>
                      <a:r>
                        <a:rPr lang="en-US" sz="1800" dirty="0">
                          <a:effectLst/>
                          <a:latin typeface="MinionPro" charset="0"/>
                        </a:rPr>
                        <a:t>3 pm - Magistrates </a:t>
                      </a:r>
                      <a:endParaRPr lang="en-US" sz="3200" dirty="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6161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350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3" name="Content Placeholder 2"/>
          <p:cNvSpPr>
            <a:spLocks noGrp="1"/>
          </p:cNvSpPr>
          <p:nvPr>
            <p:ph idx="1"/>
          </p:nvPr>
        </p:nvSpPr>
        <p:spPr>
          <a:xfrm>
            <a:off x="472534" y="2115550"/>
            <a:ext cx="5393006" cy="3772293"/>
          </a:xfrm>
        </p:spPr>
        <p:txBody>
          <a:bodyPr>
            <a:normAutofit lnSpcReduction="10000"/>
          </a:bodyPr>
          <a:lstStyle/>
          <a:p>
            <a:pPr marL="0" indent="0">
              <a:lnSpc>
                <a:spcPct val="100000"/>
              </a:lnSpc>
              <a:buNone/>
            </a:pPr>
            <a:r>
              <a:rPr lang="en-US" sz="3200" b="1" dirty="0">
                <a:solidFill>
                  <a:srgbClr val="002060"/>
                </a:solidFill>
              </a:rPr>
              <a:t>WEEKDAY </a:t>
            </a:r>
            <a:r>
              <a:rPr lang="en-US" sz="3200" b="1" dirty="0" smtClean="0">
                <a:solidFill>
                  <a:srgbClr val="002060"/>
                </a:solidFill>
              </a:rPr>
              <a:t>INTERCESSION</a:t>
            </a:r>
          </a:p>
          <a:p>
            <a:pPr marL="0" indent="0">
              <a:lnSpc>
                <a:spcPct val="100000"/>
              </a:lnSpc>
              <a:buNone/>
            </a:pPr>
            <a:r>
              <a:rPr lang="en-US" sz="3200" dirty="0" smtClean="0"/>
              <a:t>Every day </a:t>
            </a:r>
            <a:r>
              <a:rPr lang="en-US" sz="3200" dirty="0"/>
              <a:t>use the first six steps of personal preparation to prepare your heart for intercession. Then daily use one step of intercession as the focus of your intercession for that day. </a:t>
            </a:r>
            <a:endParaRPr lang="en-US" sz="3200" dirty="0"/>
          </a:p>
        </p:txBody>
      </p:sp>
      <p:sp>
        <p:nvSpPr>
          <p:cNvPr id="7" name="Title 1"/>
          <p:cNvSpPr txBox="1">
            <a:spLocks/>
          </p:cNvSpPr>
          <p:nvPr/>
        </p:nvSpPr>
        <p:spPr>
          <a:xfrm>
            <a:off x="111512" y="744419"/>
            <a:ext cx="887636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002060"/>
                </a:solidFill>
                <a:latin typeface="+mn-lt"/>
              </a:rPr>
              <a:t>SUGGESTIONS FOR A </a:t>
            </a:r>
            <a:r>
              <a:rPr lang="en-US" b="1" smtClean="0">
                <a:solidFill>
                  <a:srgbClr val="C00000"/>
                </a:solidFill>
                <a:latin typeface="+mn-lt"/>
              </a:rPr>
              <a:t>PRAYER PLAN </a:t>
            </a:r>
            <a:endParaRPr lang="en-US" b="1" dirty="0">
              <a:solidFill>
                <a:srgbClr val="C00000"/>
              </a:solidFill>
              <a:latin typeface="+mn-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7052" y="2147089"/>
            <a:ext cx="3136042" cy="4704064"/>
          </a:xfrm>
          <a:prstGeom prst="rect">
            <a:avLst/>
          </a:prstGeom>
        </p:spPr>
      </p:pic>
    </p:spTree>
    <p:extLst>
      <p:ext uri="{BB962C8B-B14F-4D97-AF65-F5344CB8AC3E}">
        <p14:creationId xmlns:p14="http://schemas.microsoft.com/office/powerpoint/2010/main" val="136551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31364007"/>
              </p:ext>
            </p:extLst>
          </p:nvPr>
        </p:nvGraphicFramePr>
        <p:xfrm>
          <a:off x="338724" y="2390348"/>
          <a:ext cx="8537648" cy="3854333"/>
        </p:xfrm>
        <a:graphic>
          <a:graphicData uri="http://schemas.openxmlformats.org/drawingml/2006/table">
            <a:tbl>
              <a:tblPr/>
              <a:tblGrid>
                <a:gridCol w="4268824"/>
                <a:gridCol w="4268824"/>
              </a:tblGrid>
              <a:tr h="550619">
                <a:tc>
                  <a:txBody>
                    <a:bodyPr/>
                    <a:lstStyle/>
                    <a:p>
                      <a:r>
                        <a:rPr lang="en-US" sz="1800" dirty="0">
                          <a:solidFill>
                            <a:srgbClr val="FFFFFF"/>
                          </a:solidFill>
                          <a:effectLst/>
                          <a:latin typeface="MinionPro" charset="0"/>
                        </a:rPr>
                        <a:t>DAILY PREPARATION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solidFill>
                      <a:srgbClr val="A50000"/>
                    </a:solidFill>
                  </a:tcPr>
                </a:tc>
                <a:tc>
                  <a:txBody>
                    <a:bodyPr/>
                    <a:lstStyle/>
                    <a:p>
                      <a:r>
                        <a:rPr lang="en-US" sz="1800">
                          <a:solidFill>
                            <a:srgbClr val="FFFFFF"/>
                          </a:solidFill>
                          <a:effectLst/>
                          <a:latin typeface="MinionPro" charset="0"/>
                        </a:rPr>
                        <a:t>WEEKDAY INTERCESSION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61616"/>
                      </a:solidFill>
                      <a:prstDash val="solid"/>
                      <a:round/>
                      <a:headEnd type="none" w="med" len="med"/>
                      <a:tailEnd type="none" w="med" len="med"/>
                    </a:lnT>
                    <a:lnB w="3188" cap="flat" cmpd="sng" algn="ctr">
                      <a:solidFill>
                        <a:srgbClr val="191616"/>
                      </a:solidFill>
                      <a:prstDash val="solid"/>
                      <a:round/>
                      <a:headEnd type="none" w="med" len="med"/>
                      <a:tailEnd type="none" w="med" len="med"/>
                    </a:lnB>
                    <a:solidFill>
                      <a:srgbClr val="A50000"/>
                    </a:solidFill>
                  </a:tcPr>
                </a:tc>
              </a:tr>
              <a:tr h="550619">
                <a:tc>
                  <a:txBody>
                    <a:bodyPr/>
                    <a:lstStyle/>
                    <a:p>
                      <a:r>
                        <a:rPr lang="en-US" sz="1800">
                          <a:effectLst/>
                          <a:latin typeface="MinionPro" charset="0"/>
                        </a:rPr>
                        <a:t>Be Still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en-US" sz="1800">
                          <a:effectLst/>
                          <a:latin typeface="MinionPro" charset="0"/>
                        </a:rPr>
                        <a:t>Monday - Souls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50619">
                <a:tc>
                  <a:txBody>
                    <a:bodyPr/>
                    <a:lstStyle/>
                    <a:p>
                      <a:r>
                        <a:rPr lang="en-US" sz="1800" dirty="0">
                          <a:effectLst/>
                          <a:latin typeface="MinionPro" charset="0"/>
                        </a:rPr>
                        <a:t>Be Worshipful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c>
                  <a:txBody>
                    <a:bodyPr/>
                    <a:lstStyle/>
                    <a:p>
                      <a:r>
                        <a:rPr lang="en-US" sz="1800">
                          <a:effectLst/>
                          <a:latin typeface="MinionPro" charset="0"/>
                        </a:rPr>
                        <a:t>Tuesday - Saints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r>
              <a:tr h="550619">
                <a:tc>
                  <a:txBody>
                    <a:bodyPr/>
                    <a:lstStyle/>
                    <a:p>
                      <a:r>
                        <a:rPr lang="en-US" sz="1800" dirty="0">
                          <a:effectLst/>
                          <a:latin typeface="MinionPro" charset="0"/>
                        </a:rPr>
                        <a:t>Be </a:t>
                      </a:r>
                      <a:r>
                        <a:rPr lang="en-US" sz="1800" dirty="0" smtClean="0">
                          <a:effectLst/>
                          <a:latin typeface="MinionPro" charset="0"/>
                        </a:rPr>
                        <a:t>Thankful </a:t>
                      </a:r>
                      <a:endParaRPr lang="en-US" sz="3200" dirty="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en-US" sz="1800">
                          <a:effectLst/>
                          <a:latin typeface="MinionPro" charset="0"/>
                        </a:rPr>
                        <a:t>Wednesday - Sick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50619">
                <a:tc>
                  <a:txBody>
                    <a:bodyPr/>
                    <a:lstStyle/>
                    <a:p>
                      <a:r>
                        <a:rPr lang="en-US" sz="1800">
                          <a:effectLst/>
                          <a:latin typeface="MinionPro" charset="0"/>
                        </a:rPr>
                        <a:t>Confession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c>
                  <a:txBody>
                    <a:bodyPr/>
                    <a:lstStyle/>
                    <a:p>
                      <a:r>
                        <a:rPr lang="en-US" sz="1800">
                          <a:effectLst/>
                          <a:latin typeface="MinionPro" charset="0"/>
                        </a:rPr>
                        <a:t>ursday - Ministers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tcPr>
                </a:tc>
              </a:tr>
              <a:tr h="550619">
                <a:tc>
                  <a:txBody>
                    <a:bodyPr/>
                    <a:lstStyle/>
                    <a:p>
                      <a:r>
                        <a:rPr lang="en-US" sz="1800">
                          <a:effectLst/>
                          <a:latin typeface="MinionPro" charset="0"/>
                        </a:rPr>
                        <a:t>Clothe in Armor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c>
                  <a:txBody>
                    <a:bodyPr/>
                    <a:lstStyle/>
                    <a:p>
                      <a:r>
                        <a:rPr lang="en-US" sz="1800">
                          <a:effectLst/>
                          <a:latin typeface="MinionPro" charset="0"/>
                        </a:rPr>
                        <a:t>Friday - Missionaries </a:t>
                      </a:r>
                      <a:endParaRPr lang="en-US" sz="320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75" cap="flat" cmpd="sng" algn="ctr">
                      <a:solidFill>
                        <a:srgbClr val="191616"/>
                      </a:solidFill>
                      <a:prstDash val="solid"/>
                      <a:round/>
                      <a:headEnd type="none" w="med" len="med"/>
                      <a:tailEnd type="none" w="med" len="med"/>
                    </a:lnT>
                    <a:lnB w="3188" cap="flat" cmpd="sng" algn="ctr">
                      <a:solidFill>
                        <a:srgbClr val="191616"/>
                      </a:solidFill>
                      <a:prstDash val="solid"/>
                      <a:round/>
                      <a:headEnd type="none" w="med" len="med"/>
                      <a:tailEnd type="none" w="med" len="med"/>
                    </a:lnB>
                  </a:tcPr>
                </a:tc>
              </a:tr>
              <a:tr h="550619">
                <a:tc>
                  <a:txBody>
                    <a:bodyPr/>
                    <a:lstStyle/>
                    <a:p>
                      <a:r>
                        <a:rPr lang="en-US" sz="1800">
                          <a:effectLst/>
                          <a:latin typeface="MinionPro" charset="0"/>
                        </a:rPr>
                        <a:t>Cast Cares </a:t>
                      </a:r>
                      <a:endParaRPr lang="en-US" sz="3200">
                        <a:effectLst/>
                      </a:endParaRPr>
                    </a:p>
                  </a:txBody>
                  <a:tcPr anchor="ctr">
                    <a:lnL w="3175" cap="flat" cmpd="sng" algn="ctr">
                      <a:solidFill>
                        <a:srgbClr val="191616"/>
                      </a:solidFill>
                      <a:prstDash val="solid"/>
                      <a:round/>
                      <a:headEnd type="none" w="med" len="med"/>
                      <a:tailEnd type="none" w="med" len="med"/>
                    </a:lnL>
                    <a:lnR w="15354" cap="flat" cmpd="sng" algn="ctr">
                      <a:solidFill>
                        <a:srgbClr val="16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91616"/>
                      </a:solidFill>
                      <a:prstDash val="solid"/>
                      <a:round/>
                      <a:headEnd type="none" w="med" len="med"/>
                      <a:tailEnd type="none" w="med" len="med"/>
                    </a:lnB>
                    <a:solidFill>
                      <a:srgbClr val="FFC1BF"/>
                    </a:solidFill>
                  </a:tcPr>
                </a:tc>
                <a:tc>
                  <a:txBody>
                    <a:bodyPr/>
                    <a:lstStyle/>
                    <a:p>
                      <a:r>
                        <a:rPr lang="en-US" sz="1800" dirty="0">
                          <a:effectLst/>
                          <a:latin typeface="MinionPro" charset="0"/>
                        </a:rPr>
                        <a:t>Saturday - Magistrates </a:t>
                      </a:r>
                      <a:endParaRPr lang="en-US" sz="3200" dirty="0">
                        <a:effectLst/>
                      </a:endParaRPr>
                    </a:p>
                  </a:txBody>
                  <a:tcPr anchor="ctr">
                    <a:lnL w="15354" cap="flat" cmpd="sng" algn="ctr">
                      <a:solidFill>
                        <a:srgbClr val="161616"/>
                      </a:solidFill>
                      <a:prstDash val="solid"/>
                      <a:round/>
                      <a:headEnd type="none" w="med" len="med"/>
                      <a:tailEnd type="none" w="med" len="med"/>
                    </a:lnL>
                    <a:lnR w="3175" cap="flat" cmpd="sng" algn="ctr">
                      <a:solidFill>
                        <a:srgbClr val="191616"/>
                      </a:solidFill>
                      <a:prstDash val="solid"/>
                      <a:round/>
                      <a:headEnd type="none" w="med" len="med"/>
                      <a:tailEnd type="none" w="med" len="med"/>
                    </a:lnR>
                    <a:lnT w="3188" cap="flat" cmpd="sng" algn="ctr">
                      <a:solidFill>
                        <a:srgbClr val="191616"/>
                      </a:solidFill>
                      <a:prstDash val="solid"/>
                      <a:round/>
                      <a:headEnd type="none" w="med" len="med"/>
                      <a:tailEnd type="none" w="med" len="med"/>
                    </a:lnT>
                    <a:lnB w="3175" cap="flat" cmpd="sng" algn="ctr">
                      <a:solidFill>
                        <a:srgbClr val="16161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0636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6924"/>
            <a:ext cx="9129560" cy="6944924"/>
          </a:xfrm>
          <a:prstGeom prst="rect">
            <a:avLst/>
          </a:prstGeom>
        </p:spPr>
      </p:pic>
      <p:sp>
        <p:nvSpPr>
          <p:cNvPr id="2" name="Title 1"/>
          <p:cNvSpPr>
            <a:spLocks noGrp="1"/>
          </p:cNvSpPr>
          <p:nvPr>
            <p:ph type="title"/>
          </p:nvPr>
        </p:nvSpPr>
        <p:spPr>
          <a:xfrm>
            <a:off x="628650" y="699660"/>
            <a:ext cx="7886700" cy="1325563"/>
          </a:xfrm>
        </p:spPr>
        <p:txBody>
          <a:bodyPr/>
          <a:lstStyle/>
          <a:p>
            <a:r>
              <a:rPr lang="en-US" b="1" dirty="0">
                <a:solidFill>
                  <a:srgbClr val="002060"/>
                </a:solidFill>
                <a:latin typeface="+mn-lt"/>
              </a:rPr>
              <a:t>Other Ways to Use These Steps </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2067" y="2025223"/>
            <a:ext cx="6527007" cy="4351338"/>
          </a:xfrm>
          <a:prstGeom prst="rect">
            <a:avLst/>
          </a:prstGeom>
          <a:ln>
            <a:noFill/>
          </a:ln>
          <a:effectLst>
            <a:softEdge rad="112500"/>
          </a:effectLst>
        </p:spPr>
      </p:pic>
    </p:spTree>
    <p:extLst>
      <p:ext uri="{BB962C8B-B14F-4D97-AF65-F5344CB8AC3E}">
        <p14:creationId xmlns:p14="http://schemas.microsoft.com/office/powerpoint/2010/main" val="884599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936054"/>
          </a:xfrm>
          <a:prstGeom prst="rect">
            <a:avLst/>
          </a:prstGeom>
        </p:spPr>
      </p:pic>
      <p:sp>
        <p:nvSpPr>
          <p:cNvPr id="3" name="Content Placeholder 2"/>
          <p:cNvSpPr>
            <a:spLocks noGrp="1"/>
          </p:cNvSpPr>
          <p:nvPr>
            <p:ph idx="1"/>
          </p:nvPr>
        </p:nvSpPr>
        <p:spPr>
          <a:xfrm>
            <a:off x="494837" y="2583900"/>
            <a:ext cx="8203114" cy="3214726"/>
          </a:xfrm>
        </p:spPr>
        <p:txBody>
          <a:bodyPr>
            <a:noAutofit/>
          </a:bodyPr>
          <a:lstStyle/>
          <a:p>
            <a:r>
              <a:rPr lang="en-US" sz="3200" b="1" dirty="0">
                <a:solidFill>
                  <a:srgbClr val="C00000"/>
                </a:solidFill>
              </a:rPr>
              <a:t>One Hour Daily </a:t>
            </a:r>
            <a:r>
              <a:rPr lang="en-US" sz="3200" b="1" dirty="0" smtClean="0">
                <a:solidFill>
                  <a:srgbClr val="C00000"/>
                </a:solidFill>
              </a:rPr>
              <a:t>Prayer-</a:t>
            </a:r>
            <a:r>
              <a:rPr lang="en-US" sz="3200" dirty="0" smtClean="0"/>
              <a:t>Begin </a:t>
            </a:r>
            <a:r>
              <a:rPr lang="en-US" sz="3200" dirty="0"/>
              <a:t>each day quietly before God with the time of preparation. Do not be in a hurry. Allow 36 minutes or a one-hour period (either morning, afternoon, or evening) to be quiet, undisturbed and unhurried before God. </a:t>
            </a:r>
            <a:r>
              <a:rPr lang="en-US" sz="3200" i="1" dirty="0">
                <a:solidFill>
                  <a:srgbClr val="002060"/>
                </a:solidFill>
              </a:rPr>
              <a:t>When your heart is quiet and prepared, then do the Six Steps of Intercession. </a:t>
            </a:r>
          </a:p>
          <a:p>
            <a:endParaRPr lang="en-US" sz="3200" dirty="0"/>
          </a:p>
        </p:txBody>
      </p:sp>
    </p:spTree>
    <p:extLst>
      <p:ext uri="{BB962C8B-B14F-4D97-AF65-F5344CB8AC3E}">
        <p14:creationId xmlns:p14="http://schemas.microsoft.com/office/powerpoint/2010/main" val="160595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2546</TotalTime>
  <Words>1279</Words>
  <Application>Microsoft Macintosh PowerPoint</Application>
  <PresentationFormat>On-screen Show (4:3)</PresentationFormat>
  <Paragraphs>106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Abadi MT Condensed Extra Bold</vt:lpstr>
      <vt:lpstr>Book Antiqua</vt:lpstr>
      <vt:lpstr>Calibri</vt:lpstr>
      <vt:lpstr>Calibri Light</vt:lpstr>
      <vt:lpstr>MinionPro</vt:lpstr>
      <vt:lpstr>Arial</vt:lpstr>
      <vt:lpstr>Office Theme</vt:lpstr>
      <vt:lpstr>A Simple Plan for  INTERCESSORY PRAYER</vt:lpstr>
      <vt:lpstr>PowerPoint Presentation</vt:lpstr>
      <vt:lpstr>SUGGESTIONS FOR A PRAYER PLAN </vt:lpstr>
      <vt:lpstr>SUGGESTIONS FOR A PRAYER PLAN </vt:lpstr>
      <vt:lpstr>Morning Preparation</vt:lpstr>
      <vt:lpstr>PowerPoint Presentation</vt:lpstr>
      <vt:lpstr>PowerPoint Presentation</vt:lpstr>
      <vt:lpstr>Other Ways to Use These Steps </vt:lpstr>
      <vt:lpstr>PowerPoint Presentation</vt:lpstr>
      <vt:lpstr>PowerPoint Presentation</vt:lpstr>
      <vt:lpstr>PowerPoint Presentation</vt:lpstr>
      <vt:lpstr>PowerPoint Presentation</vt:lpstr>
      <vt:lpstr>PowerPoint Presentation</vt:lpstr>
      <vt:lpstr>The Day-Long Intercessor </vt:lpstr>
      <vt:lpstr>TOP OF EVERY HOUR </vt:lpstr>
      <vt:lpstr>FIRST 10 MINUTES </vt:lpstr>
      <vt:lpstr>40 MINUTES OF INTERCESSION </vt:lpstr>
      <vt:lpstr>LAST TEN MINUTES </vt:lpstr>
      <vt:lpstr>A One Day Prayer Retreat </vt:lpstr>
      <vt:lpstr>PowerPoint Presentation</vt:lpstr>
      <vt:lpstr>PowerPoint Presentation</vt:lpstr>
      <vt:lpstr>PowerPoint Presentation</vt:lpstr>
      <vt:lpstr>PowerPoint Presentation</vt:lpstr>
      <vt:lpstr>PowerPoint Presentation</vt:lpstr>
      <vt:lpstr>A Guide to Intercessory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Intercessory Prayer</dc:title>
  <dc:creator>Arrais, Raquel</dc:creator>
  <cp:lastModifiedBy>Arrais, Raquel</cp:lastModifiedBy>
  <cp:revision>39</cp:revision>
  <dcterms:created xsi:type="dcterms:W3CDTF">2016-01-27T19:36:21Z</dcterms:created>
  <dcterms:modified xsi:type="dcterms:W3CDTF">2016-02-18T18:32:15Z</dcterms:modified>
</cp:coreProperties>
</file>